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377" r:id="rId4"/>
    <p:sldId id="378" r:id="rId5"/>
    <p:sldId id="279" r:id="rId6"/>
    <p:sldId id="379" r:id="rId7"/>
    <p:sldId id="380" r:id="rId8"/>
    <p:sldId id="381" r:id="rId9"/>
    <p:sldId id="281" r:id="rId10"/>
    <p:sldId id="340" r:id="rId11"/>
    <p:sldId id="280" r:id="rId12"/>
    <p:sldId id="282" r:id="rId13"/>
    <p:sldId id="349" r:id="rId14"/>
    <p:sldId id="664" r:id="rId15"/>
    <p:sldId id="667" r:id="rId16"/>
    <p:sldId id="670" r:id="rId17"/>
    <p:sldId id="668" r:id="rId18"/>
    <p:sldId id="669" r:id="rId19"/>
    <p:sldId id="671" r:id="rId20"/>
    <p:sldId id="673" r:id="rId21"/>
    <p:sldId id="675" r:id="rId22"/>
    <p:sldId id="676" r:id="rId23"/>
    <p:sldId id="674" r:id="rId24"/>
    <p:sldId id="677" r:id="rId25"/>
    <p:sldId id="678" r:id="rId26"/>
    <p:sldId id="679" r:id="rId27"/>
    <p:sldId id="680" r:id="rId28"/>
    <p:sldId id="681" r:id="rId29"/>
    <p:sldId id="683" r:id="rId30"/>
    <p:sldId id="682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3300"/>
    <a:srgbClr val="66FF33"/>
    <a:srgbClr val="FF9900"/>
    <a:srgbClr val="FF00CC"/>
    <a:srgbClr val="FF0033"/>
    <a:srgbClr val="0000FF"/>
    <a:srgbClr val="00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06" y="90"/>
      </p:cViewPr>
      <p:guideLst>
        <p:guide orient="horz" pos="2154"/>
        <p:guide pos="28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5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881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b="0" i="1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3738"/>
            <a:ext cx="4552950" cy="34147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b="0" i="1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latin typeface="Times New Roman" charset="0"/>
              </a:defRPr>
            </a:lvl1pPr>
          </a:lstStyle>
          <a:p>
            <a:pPr>
              <a:defRPr/>
            </a:pPr>
            <a:fld id="{C5566B4F-E74D-482C-BA53-A8218F025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34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26D42-F448-4FEA-8CCE-C6F7AD0CDC4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Settled in family groups, communes.  Mainly traders—honey, wax, furs. 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12CEDB-431D-44D0-A5AC-00D3BD3B9FF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9C28B-157D-476E-B05F-F9F3932A32A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E04765-42A4-469F-8374-45AC2A75846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Rurik—successors became princes of Kiev.  Were traders and warlords.  </a:t>
            </a:r>
            <a:r>
              <a:rPr lang="en-US" dirty="0" err="1"/>
              <a:t>Yaroslav</a:t>
            </a:r>
            <a:r>
              <a:rPr lang="en-US" dirty="0"/>
              <a:t> I ruled 1019-54 at apex of greatness.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B7FB8-D3E3-4F8E-A685-3C1AC57AB5E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Novgorod was largely spared—was Baltic trading city.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93483-3C91-4281-8A0E-316F017AF92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1E8EDB-ACD2-404B-BE3D-11EF206ABDA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Battle of </a:t>
            </a:r>
            <a:r>
              <a:rPr lang="en-US" dirty="0" err="1"/>
              <a:t>Kulikova</a:t>
            </a:r>
            <a:r>
              <a:rPr lang="en-US" dirty="0"/>
              <a:t> 1380.  By 1480, Horde finally defeated.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E32234-605C-408B-B5A3-0281A8C2D33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9392B-9C86-4429-87AF-8E7F8BC46DB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Taxable items:  lands, rents, horse collars, hats, boots, horse hides, beehives, hot baths, chimney stacks, beards, moustaches, nuts, watermelons, cucumbers.  Soul tax. 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DFA7AA-C624-4F05-92A3-AC44FF3701F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Michael Romanov—1613-45.  Alexis—1645-76.  Cluttered ascendancy until 1694—Sophia, half brother.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736D0-CB6E-4711-AF01-1F94AA45F8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6125" cy="3416300"/>
          </a:xfrm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48220-0093-4916-B587-2ED854B27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9A486-76D3-45D3-8573-49A792AC3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5D47E-E3FA-46F2-BBB3-052ED5B05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B72A3-4A35-4F37-93FF-68EEB3E0D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0B5E9-55D3-48F9-BC0A-380A0A86C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0F063-CC51-487F-9A20-F1C0CD475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3AF9F-D52F-4320-A856-F3974DD87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58E53-930D-49BF-8C35-AA2DAD0F5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81E6A-DF36-446D-A454-673EBBCE3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A37B7-3C6B-41DD-9EDA-29571515F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D5D36-63AA-4517-A4C1-08CF035CE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2353"/>
                <a:invGamma/>
              </a:scheme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55380F00-5ADB-4A4E-AD40-88BA594EF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renocon.com/ukraine_maps/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renocon.com/ukraine_maps/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renocon.com/ukraine_maps/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renocon.com/ukraine_maps/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renocon.com/ukraine_maps/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brenocon.com/ukraine_maps/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" y="990600"/>
            <a:ext cx="8915400" cy="44627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Political Geographer’s Perspective on Ukrainians and Their Territory</a:t>
            </a:r>
          </a:p>
          <a:p>
            <a:pPr algn="ctr"/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Presented by Meryl McBride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(aka Merrill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Johin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in SL or Merrill Johnson, PhD,</a:t>
            </a: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Professor of Geography, Colorado State University)</a:t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533400" cy="365125"/>
          </a:xfrm>
          <a:solidFill>
            <a:srgbClr val="FFFF00"/>
          </a:solidFill>
        </p:spPr>
        <p:txBody>
          <a:bodyPr/>
          <a:lstStyle/>
          <a:p>
            <a:fld id="{B723895A-4E45-4520-AC97-4ECA86290740}" type="slidenum"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fld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2437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/>
              <a:t>(</a:t>
            </a:r>
            <a:fld id="{D9544358-1421-4806-AE11-F779F5283A3F}" type="slidenum">
              <a:rPr lang="en-US" smtClean="0"/>
              <a:pPr/>
              <a:t>10</a:t>
            </a:fld>
            <a:r>
              <a:rPr lang="en-US" dirty="0"/>
              <a:t>)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63501" y="734999"/>
            <a:ext cx="4154487" cy="489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2075" tIns="46038" rIns="92075" bIns="46038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expansion under Peter 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. . motive:  increase access to western Europe (why important?), but needed </a:t>
            </a:r>
            <a:r>
              <a:rPr lang="en-US" sz="2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warm-water port</a:t>
            </a:r>
            <a:r>
              <a:rPr lang="en-US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 . . . .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en-U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St. Petersburg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--became capital of Empire (later Leningrad) . . . </a:t>
            </a:r>
            <a:r>
              <a:rPr lang="en-US" sz="2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 on the West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 </a:t>
            </a:r>
          </a:p>
        </p:txBody>
      </p:sp>
      <p:pic>
        <p:nvPicPr>
          <p:cNvPr id="92174" name="Picture 14" descr="Rus-Study-Color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7512" t="18642" r="56238" b="26389"/>
          <a:stretch>
            <a:fillRect/>
          </a:stretch>
        </p:blipFill>
        <p:spPr bwMode="auto">
          <a:xfrm>
            <a:off x="4324350" y="854075"/>
            <a:ext cx="4556125" cy="5337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1927" name="Freeform 15"/>
          <p:cNvSpPr>
            <a:spLocks/>
          </p:cNvSpPr>
          <p:nvPr/>
        </p:nvSpPr>
        <p:spPr bwMode="auto">
          <a:xfrm>
            <a:off x="5551488" y="2286000"/>
            <a:ext cx="731837" cy="704850"/>
          </a:xfrm>
          <a:custGeom>
            <a:avLst/>
            <a:gdLst>
              <a:gd name="T0" fmla="*/ 731837 w 461"/>
              <a:gd name="T1" fmla="*/ 149225 h 444"/>
              <a:gd name="T2" fmla="*/ 722312 w 461"/>
              <a:gd name="T3" fmla="*/ 212725 h 444"/>
              <a:gd name="T4" fmla="*/ 700087 w 461"/>
              <a:gd name="T5" fmla="*/ 233363 h 444"/>
              <a:gd name="T6" fmla="*/ 657225 w 461"/>
              <a:gd name="T7" fmla="*/ 319088 h 444"/>
              <a:gd name="T8" fmla="*/ 625475 w 461"/>
              <a:gd name="T9" fmla="*/ 371475 h 444"/>
              <a:gd name="T10" fmla="*/ 561975 w 461"/>
              <a:gd name="T11" fmla="*/ 393700 h 444"/>
              <a:gd name="T12" fmla="*/ 392112 w 461"/>
              <a:gd name="T13" fmla="*/ 350838 h 444"/>
              <a:gd name="T14" fmla="*/ 328612 w 461"/>
              <a:gd name="T15" fmla="*/ 298450 h 444"/>
              <a:gd name="T16" fmla="*/ 274637 w 461"/>
              <a:gd name="T17" fmla="*/ 382587 h 444"/>
              <a:gd name="T18" fmla="*/ 306387 w 461"/>
              <a:gd name="T19" fmla="*/ 509588 h 444"/>
              <a:gd name="T20" fmla="*/ 306387 w 461"/>
              <a:gd name="T21" fmla="*/ 690563 h 444"/>
              <a:gd name="T22" fmla="*/ 274637 w 461"/>
              <a:gd name="T23" fmla="*/ 681038 h 444"/>
              <a:gd name="T24" fmla="*/ 104775 w 461"/>
              <a:gd name="T25" fmla="*/ 658813 h 444"/>
              <a:gd name="T26" fmla="*/ 115887 w 461"/>
              <a:gd name="T27" fmla="*/ 531813 h 444"/>
              <a:gd name="T28" fmla="*/ 147637 w 461"/>
              <a:gd name="T29" fmla="*/ 477838 h 444"/>
              <a:gd name="T30" fmla="*/ 30162 w 461"/>
              <a:gd name="T31" fmla="*/ 350838 h 444"/>
              <a:gd name="T32" fmla="*/ 61912 w 461"/>
              <a:gd name="T33" fmla="*/ 212725 h 444"/>
              <a:gd name="T34" fmla="*/ 136525 w 461"/>
              <a:gd name="T35" fmla="*/ 158750 h 444"/>
              <a:gd name="T36" fmla="*/ 136525 w 461"/>
              <a:gd name="T37" fmla="*/ 63500 h 444"/>
              <a:gd name="T38" fmla="*/ 254000 w 461"/>
              <a:gd name="T39" fmla="*/ 0 h 444"/>
              <a:gd name="T40" fmla="*/ 349250 w 461"/>
              <a:gd name="T41" fmla="*/ 52388 h 444"/>
              <a:gd name="T42" fmla="*/ 434975 w 461"/>
              <a:gd name="T43" fmla="*/ 223838 h 444"/>
              <a:gd name="T44" fmla="*/ 561975 w 461"/>
              <a:gd name="T45" fmla="*/ 287338 h 444"/>
              <a:gd name="T46" fmla="*/ 573087 w 461"/>
              <a:gd name="T47" fmla="*/ 212725 h 444"/>
              <a:gd name="T48" fmla="*/ 625475 w 461"/>
              <a:gd name="T49" fmla="*/ 138113 h 444"/>
              <a:gd name="T50" fmla="*/ 731837 w 461"/>
              <a:gd name="T51" fmla="*/ 149225 h 44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61"/>
              <a:gd name="T79" fmla="*/ 0 h 444"/>
              <a:gd name="T80" fmla="*/ 461 w 461"/>
              <a:gd name="T81" fmla="*/ 444 h 44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61" h="444">
                <a:moveTo>
                  <a:pt x="461" y="94"/>
                </a:moveTo>
                <a:cubicBezTo>
                  <a:pt x="459" y="107"/>
                  <a:pt x="460" y="121"/>
                  <a:pt x="455" y="134"/>
                </a:cubicBezTo>
                <a:cubicBezTo>
                  <a:pt x="453" y="140"/>
                  <a:pt x="444" y="141"/>
                  <a:pt x="441" y="147"/>
                </a:cubicBezTo>
                <a:cubicBezTo>
                  <a:pt x="410" y="209"/>
                  <a:pt x="446" y="172"/>
                  <a:pt x="414" y="201"/>
                </a:cubicBezTo>
                <a:cubicBezTo>
                  <a:pt x="409" y="217"/>
                  <a:pt x="410" y="226"/>
                  <a:pt x="394" y="234"/>
                </a:cubicBezTo>
                <a:cubicBezTo>
                  <a:pt x="381" y="240"/>
                  <a:pt x="354" y="248"/>
                  <a:pt x="354" y="248"/>
                </a:cubicBezTo>
                <a:cubicBezTo>
                  <a:pt x="303" y="243"/>
                  <a:pt x="285" y="246"/>
                  <a:pt x="247" y="221"/>
                </a:cubicBezTo>
                <a:cubicBezTo>
                  <a:pt x="228" y="192"/>
                  <a:pt x="241" y="176"/>
                  <a:pt x="207" y="188"/>
                </a:cubicBezTo>
                <a:cubicBezTo>
                  <a:pt x="189" y="204"/>
                  <a:pt x="181" y="218"/>
                  <a:pt x="173" y="241"/>
                </a:cubicBezTo>
                <a:cubicBezTo>
                  <a:pt x="182" y="267"/>
                  <a:pt x="185" y="294"/>
                  <a:pt x="193" y="321"/>
                </a:cubicBezTo>
                <a:cubicBezTo>
                  <a:pt x="196" y="346"/>
                  <a:pt x="208" y="409"/>
                  <a:pt x="193" y="435"/>
                </a:cubicBezTo>
                <a:cubicBezTo>
                  <a:pt x="190" y="441"/>
                  <a:pt x="180" y="431"/>
                  <a:pt x="173" y="429"/>
                </a:cubicBezTo>
                <a:cubicBezTo>
                  <a:pt x="136" y="440"/>
                  <a:pt x="95" y="444"/>
                  <a:pt x="66" y="415"/>
                </a:cubicBezTo>
                <a:cubicBezTo>
                  <a:pt x="50" y="370"/>
                  <a:pt x="52" y="376"/>
                  <a:pt x="73" y="335"/>
                </a:cubicBezTo>
                <a:cubicBezTo>
                  <a:pt x="93" y="298"/>
                  <a:pt x="66" y="330"/>
                  <a:pt x="93" y="301"/>
                </a:cubicBezTo>
                <a:cubicBezTo>
                  <a:pt x="82" y="269"/>
                  <a:pt x="45" y="245"/>
                  <a:pt x="19" y="221"/>
                </a:cubicBezTo>
                <a:cubicBezTo>
                  <a:pt x="9" y="187"/>
                  <a:pt x="0" y="148"/>
                  <a:pt x="39" y="134"/>
                </a:cubicBezTo>
                <a:cubicBezTo>
                  <a:pt x="56" y="118"/>
                  <a:pt x="64" y="108"/>
                  <a:pt x="86" y="100"/>
                </a:cubicBezTo>
                <a:cubicBezTo>
                  <a:pt x="110" y="77"/>
                  <a:pt x="96" y="68"/>
                  <a:pt x="86" y="40"/>
                </a:cubicBezTo>
                <a:cubicBezTo>
                  <a:pt x="110" y="18"/>
                  <a:pt x="130" y="10"/>
                  <a:pt x="160" y="0"/>
                </a:cubicBezTo>
                <a:cubicBezTo>
                  <a:pt x="203" y="11"/>
                  <a:pt x="182" y="22"/>
                  <a:pt x="220" y="33"/>
                </a:cubicBezTo>
                <a:cubicBezTo>
                  <a:pt x="252" y="65"/>
                  <a:pt x="249" y="105"/>
                  <a:pt x="274" y="141"/>
                </a:cubicBezTo>
                <a:cubicBezTo>
                  <a:pt x="313" y="127"/>
                  <a:pt x="330" y="157"/>
                  <a:pt x="354" y="181"/>
                </a:cubicBezTo>
                <a:cubicBezTo>
                  <a:pt x="389" y="169"/>
                  <a:pt x="371" y="164"/>
                  <a:pt x="361" y="134"/>
                </a:cubicBezTo>
                <a:cubicBezTo>
                  <a:pt x="370" y="108"/>
                  <a:pt x="366" y="97"/>
                  <a:pt x="394" y="87"/>
                </a:cubicBezTo>
                <a:cubicBezTo>
                  <a:pt x="457" y="94"/>
                  <a:pt x="435" y="94"/>
                  <a:pt x="461" y="94"/>
                </a:cubicBezTo>
                <a:close/>
              </a:path>
            </a:pathLst>
          </a:custGeom>
          <a:solidFill>
            <a:srgbClr val="CC3300">
              <a:alpha val="49019"/>
            </a:srgb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178" name="Line 18"/>
          <p:cNvSpPr>
            <a:spLocks noChangeShapeType="1"/>
          </p:cNvSpPr>
          <p:nvPr/>
        </p:nvSpPr>
        <p:spPr bwMode="auto">
          <a:xfrm>
            <a:off x="6143625" y="2573338"/>
            <a:ext cx="163513" cy="27622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oval" w="med" len="med"/>
            <a:tailEnd type="none" w="sm" len="sm"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 descr="Water next to the building&#10;&#10;Description automatically generated">
            <a:extLst>
              <a:ext uri="{FF2B5EF4-FFF2-40B4-BE49-F238E27FC236}">
                <a16:creationId xmlns:a16="http://schemas.microsoft.com/office/drawing/2014/main" id="{C6759101-CA21-4399-A42A-7CC562DD74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3"/>
          <a:stretch/>
        </p:blipFill>
        <p:spPr>
          <a:xfrm>
            <a:off x="5250105" y="3900679"/>
            <a:ext cx="2621748" cy="280828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2177" name="Text Box 17"/>
          <p:cNvSpPr txBox="1">
            <a:spLocks noChangeArrowheads="1"/>
          </p:cNvSpPr>
          <p:nvPr/>
        </p:nvSpPr>
        <p:spPr bwMode="auto">
          <a:xfrm>
            <a:off x="5837767" y="2770188"/>
            <a:ext cx="2760663" cy="8239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C3300"/>
                </a:solidFill>
                <a:latin typeface="Comic Sans MS" pitchFamily="66" charset="0"/>
              </a:rPr>
              <a:t>St. Petersburg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CC3300"/>
                </a:solidFill>
                <a:latin typeface="Comic Sans MS" pitchFamily="66" charset="0"/>
              </a:rPr>
              <a:t>(1713)</a:t>
            </a:r>
          </a:p>
        </p:txBody>
      </p:sp>
      <p:pic>
        <p:nvPicPr>
          <p:cNvPr id="12" name="Picture 11" descr="A group of people walking in front of a building&#10;&#10;Description automatically generated">
            <a:extLst>
              <a:ext uri="{FF2B5EF4-FFF2-40B4-BE49-F238E27FC236}">
                <a16:creationId xmlns:a16="http://schemas.microsoft.com/office/drawing/2014/main" id="{DA0C9C58-B7A5-42A0-BC7D-C6D26B8128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38" y="173038"/>
            <a:ext cx="2446450" cy="18350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03BA99D4-771F-4077-A3D9-8DDD04C6BDB5}"/>
              </a:ext>
            </a:extLst>
          </p:cNvPr>
          <p:cNvSpPr txBox="1">
            <a:spLocks/>
          </p:cNvSpPr>
          <p:nvPr/>
        </p:nvSpPr>
        <p:spPr bwMode="auto">
          <a:xfrm>
            <a:off x="8065030" y="6319837"/>
            <a:ext cx="533400" cy="365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B723895A-4E45-4520-AC97-4ECA86290740}" type="slidenum"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10</a:t>
            </a:fld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(</a:t>
            </a:r>
            <a:fld id="{123A1499-02DA-48F6-B47E-99B7B6A3A46B}" type="slidenum">
              <a:rPr lang="en-US" smtClean="0"/>
              <a:pPr/>
              <a:t>11</a:t>
            </a:fld>
            <a:r>
              <a:rPr lang="en-US"/>
              <a:t>)</a:t>
            </a: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141818" y="260350"/>
            <a:ext cx="654711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2075" tIns="46038" rIns="92075" bIns="46038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en-US" sz="2400" b="1" dirty="0"/>
              <a:t>More expansion Toward </a:t>
            </a:r>
            <a:r>
              <a:rPr lang="en-US" sz="2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West</a:t>
            </a:r>
            <a:r>
              <a:rPr lang="en-US" sz="2400" b="1" dirty="0"/>
              <a:t> and </a:t>
            </a:r>
            <a:r>
              <a:rPr lang="en-US" sz="2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South</a:t>
            </a: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503238" y="852699"/>
            <a:ext cx="8640762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Catherine II</a:t>
            </a:r>
            <a:r>
              <a:rPr lang="en-US" sz="2400" b="1" dirty="0">
                <a:solidFill>
                  <a:srgbClr val="99FF66"/>
                </a:solidFill>
              </a:rPr>
              <a:t> </a:t>
            </a:r>
            <a:r>
              <a:rPr lang="en-US" sz="2400" b="1" dirty="0"/>
              <a:t>(the Great, rule 1762-96) . . . focused on conquests in the Black Sea region, Poland, Ukraine . . . </a:t>
            </a:r>
          </a:p>
        </p:txBody>
      </p:sp>
      <p:pic>
        <p:nvPicPr>
          <p:cNvPr id="24605" name="Picture 29" descr="Catherine-II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l="7663" t="12480" r="9578" b="9862"/>
          <a:stretch>
            <a:fillRect/>
          </a:stretch>
        </p:blipFill>
        <p:spPr bwMode="auto">
          <a:xfrm>
            <a:off x="542925" y="2005013"/>
            <a:ext cx="3446463" cy="4467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498475" y="1951038"/>
            <a:ext cx="15938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0033"/>
                </a:solidFill>
                <a:latin typeface="Comic Sans MS" pitchFamily="66" charset="0"/>
              </a:rPr>
              <a:t>Catherine</a:t>
            </a:r>
          </a:p>
        </p:txBody>
      </p:sp>
      <p:pic>
        <p:nvPicPr>
          <p:cNvPr id="24607" name="Picture 31" descr="Rus-Study-Color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 l="7512" t="18642" r="56238" b="26389"/>
          <a:stretch>
            <a:fillRect/>
          </a:stretch>
        </p:blipFill>
        <p:spPr bwMode="auto">
          <a:xfrm>
            <a:off x="4697413" y="1982788"/>
            <a:ext cx="3983037" cy="46672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6410325" y="3938588"/>
            <a:ext cx="1828800" cy="8239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CC3300"/>
                </a:solidFill>
                <a:latin typeface="Comic Sans MS" pitchFamily="66" charset="0"/>
              </a:rPr>
              <a:t>Catherine</a:t>
            </a:r>
          </a:p>
          <a:p>
            <a:pPr algn="ctr">
              <a:defRPr/>
            </a:pPr>
            <a:r>
              <a:rPr lang="en-US" sz="2000" b="1">
                <a:solidFill>
                  <a:srgbClr val="CC3300"/>
                </a:solidFill>
                <a:latin typeface="Comic Sans MS" pitchFamily="66" charset="0"/>
              </a:rPr>
              <a:t>(and others)</a:t>
            </a:r>
          </a:p>
        </p:txBody>
      </p:sp>
      <p:sp>
        <p:nvSpPr>
          <p:cNvPr id="82955" name="Freeform 34"/>
          <p:cNvSpPr>
            <a:spLocks/>
          </p:cNvSpPr>
          <p:nvPr/>
        </p:nvSpPr>
        <p:spPr bwMode="auto">
          <a:xfrm>
            <a:off x="5049838" y="3248025"/>
            <a:ext cx="917575" cy="2722563"/>
          </a:xfrm>
          <a:custGeom>
            <a:avLst/>
            <a:gdLst>
              <a:gd name="T0" fmla="*/ 744537 w 578"/>
              <a:gd name="T1" fmla="*/ 15875 h 1715"/>
              <a:gd name="T2" fmla="*/ 617537 w 578"/>
              <a:gd name="T3" fmla="*/ 26988 h 1715"/>
              <a:gd name="T4" fmla="*/ 522287 w 578"/>
              <a:gd name="T5" fmla="*/ 69850 h 1715"/>
              <a:gd name="T6" fmla="*/ 468312 w 578"/>
              <a:gd name="T7" fmla="*/ 185738 h 1715"/>
              <a:gd name="T8" fmla="*/ 522287 w 578"/>
              <a:gd name="T9" fmla="*/ 314325 h 1715"/>
              <a:gd name="T10" fmla="*/ 393700 w 578"/>
              <a:gd name="T11" fmla="*/ 461963 h 1715"/>
              <a:gd name="T12" fmla="*/ 287337 w 578"/>
              <a:gd name="T13" fmla="*/ 579438 h 1715"/>
              <a:gd name="T14" fmla="*/ 234950 w 578"/>
              <a:gd name="T15" fmla="*/ 665163 h 1715"/>
              <a:gd name="T16" fmla="*/ 203200 w 578"/>
              <a:gd name="T17" fmla="*/ 835025 h 1715"/>
              <a:gd name="T18" fmla="*/ 160337 w 578"/>
              <a:gd name="T19" fmla="*/ 962025 h 1715"/>
              <a:gd name="T20" fmla="*/ 106363 w 578"/>
              <a:gd name="T21" fmla="*/ 1185863 h 1715"/>
              <a:gd name="T22" fmla="*/ 53975 w 578"/>
              <a:gd name="T23" fmla="*/ 1589088 h 1715"/>
              <a:gd name="T24" fmla="*/ 117475 w 578"/>
              <a:gd name="T25" fmla="*/ 1654176 h 1715"/>
              <a:gd name="T26" fmla="*/ 128587 w 578"/>
              <a:gd name="T27" fmla="*/ 1685926 h 1715"/>
              <a:gd name="T28" fmla="*/ 96837 w 578"/>
              <a:gd name="T29" fmla="*/ 1695451 h 1715"/>
              <a:gd name="T30" fmla="*/ 0 w 578"/>
              <a:gd name="T31" fmla="*/ 1706563 h 1715"/>
              <a:gd name="T32" fmla="*/ 11112 w 578"/>
              <a:gd name="T33" fmla="*/ 1749426 h 1715"/>
              <a:gd name="T34" fmla="*/ 31750 w 578"/>
              <a:gd name="T35" fmla="*/ 1781176 h 1715"/>
              <a:gd name="T36" fmla="*/ 11112 w 578"/>
              <a:gd name="T37" fmla="*/ 1844676 h 1715"/>
              <a:gd name="T38" fmla="*/ 22225 w 578"/>
              <a:gd name="T39" fmla="*/ 1876426 h 1715"/>
              <a:gd name="T40" fmla="*/ 160337 w 578"/>
              <a:gd name="T41" fmla="*/ 1919288 h 1715"/>
              <a:gd name="T42" fmla="*/ 212725 w 578"/>
              <a:gd name="T43" fmla="*/ 1962151 h 1715"/>
              <a:gd name="T44" fmla="*/ 277812 w 578"/>
              <a:gd name="T45" fmla="*/ 1982788 h 1715"/>
              <a:gd name="T46" fmla="*/ 330200 w 578"/>
              <a:gd name="T47" fmla="*/ 2014538 h 1715"/>
              <a:gd name="T48" fmla="*/ 404812 w 578"/>
              <a:gd name="T49" fmla="*/ 2068513 h 1715"/>
              <a:gd name="T50" fmla="*/ 457200 w 578"/>
              <a:gd name="T51" fmla="*/ 2185988 h 1715"/>
              <a:gd name="T52" fmla="*/ 500062 w 578"/>
              <a:gd name="T53" fmla="*/ 2365376 h 1715"/>
              <a:gd name="T54" fmla="*/ 554037 w 578"/>
              <a:gd name="T55" fmla="*/ 2525713 h 1715"/>
              <a:gd name="T56" fmla="*/ 744537 w 578"/>
              <a:gd name="T57" fmla="*/ 2632076 h 1715"/>
              <a:gd name="T58" fmla="*/ 819150 w 578"/>
              <a:gd name="T59" fmla="*/ 2684463 h 1715"/>
              <a:gd name="T60" fmla="*/ 882650 w 578"/>
              <a:gd name="T61" fmla="*/ 2663826 h 1715"/>
              <a:gd name="T62" fmla="*/ 692150 w 578"/>
              <a:gd name="T63" fmla="*/ 2408238 h 1715"/>
              <a:gd name="T64" fmla="*/ 681037 w 578"/>
              <a:gd name="T65" fmla="*/ 2111376 h 1715"/>
              <a:gd name="T66" fmla="*/ 735012 w 578"/>
              <a:gd name="T67" fmla="*/ 1973263 h 1715"/>
              <a:gd name="T68" fmla="*/ 712787 w 578"/>
              <a:gd name="T69" fmla="*/ 1951038 h 1715"/>
              <a:gd name="T70" fmla="*/ 681037 w 578"/>
              <a:gd name="T71" fmla="*/ 1939926 h 1715"/>
              <a:gd name="T72" fmla="*/ 638175 w 578"/>
              <a:gd name="T73" fmla="*/ 1887538 h 1715"/>
              <a:gd name="T74" fmla="*/ 628650 w 578"/>
              <a:gd name="T75" fmla="*/ 1770063 h 1715"/>
              <a:gd name="T76" fmla="*/ 585787 w 578"/>
              <a:gd name="T77" fmla="*/ 1631951 h 1715"/>
              <a:gd name="T78" fmla="*/ 531812 w 578"/>
              <a:gd name="T79" fmla="*/ 1516063 h 1715"/>
              <a:gd name="T80" fmla="*/ 361950 w 578"/>
              <a:gd name="T81" fmla="*/ 1430338 h 1715"/>
              <a:gd name="T82" fmla="*/ 330200 w 578"/>
              <a:gd name="T83" fmla="*/ 1335088 h 1715"/>
              <a:gd name="T84" fmla="*/ 479425 w 578"/>
              <a:gd name="T85" fmla="*/ 984250 h 1715"/>
              <a:gd name="T86" fmla="*/ 606425 w 578"/>
              <a:gd name="T87" fmla="*/ 962025 h 1715"/>
              <a:gd name="T88" fmla="*/ 744537 w 578"/>
              <a:gd name="T89" fmla="*/ 887413 h 1715"/>
              <a:gd name="T90" fmla="*/ 723900 w 578"/>
              <a:gd name="T91" fmla="*/ 823913 h 1715"/>
              <a:gd name="T92" fmla="*/ 819150 w 578"/>
              <a:gd name="T93" fmla="*/ 708025 h 1715"/>
              <a:gd name="T94" fmla="*/ 841375 w 578"/>
              <a:gd name="T95" fmla="*/ 622300 h 1715"/>
              <a:gd name="T96" fmla="*/ 776287 w 578"/>
              <a:gd name="T97" fmla="*/ 271463 h 1715"/>
              <a:gd name="T98" fmla="*/ 712787 w 578"/>
              <a:gd name="T99" fmla="*/ 165100 h 1715"/>
              <a:gd name="T100" fmla="*/ 723900 w 578"/>
              <a:gd name="T101" fmla="*/ 79375 h 1715"/>
              <a:gd name="T102" fmla="*/ 735012 w 578"/>
              <a:gd name="T103" fmla="*/ 47625 h 1715"/>
              <a:gd name="T104" fmla="*/ 723900 w 578"/>
              <a:gd name="T105" fmla="*/ 15875 h 1715"/>
              <a:gd name="T106" fmla="*/ 744537 w 578"/>
              <a:gd name="T107" fmla="*/ 15875 h 171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78"/>
              <a:gd name="T163" fmla="*/ 0 h 1715"/>
              <a:gd name="T164" fmla="*/ 578 w 578"/>
              <a:gd name="T165" fmla="*/ 1715 h 171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78" h="1715">
                <a:moveTo>
                  <a:pt x="469" y="10"/>
                </a:moveTo>
                <a:cubicBezTo>
                  <a:pt x="440" y="0"/>
                  <a:pt x="417" y="7"/>
                  <a:pt x="389" y="17"/>
                </a:cubicBezTo>
                <a:cubicBezTo>
                  <a:pt x="371" y="34"/>
                  <a:pt x="352" y="36"/>
                  <a:pt x="329" y="44"/>
                </a:cubicBezTo>
                <a:cubicBezTo>
                  <a:pt x="308" y="64"/>
                  <a:pt x="304" y="90"/>
                  <a:pt x="295" y="117"/>
                </a:cubicBezTo>
                <a:cubicBezTo>
                  <a:pt x="316" y="140"/>
                  <a:pt x="319" y="169"/>
                  <a:pt x="329" y="198"/>
                </a:cubicBezTo>
                <a:cubicBezTo>
                  <a:pt x="317" y="234"/>
                  <a:pt x="280" y="270"/>
                  <a:pt x="248" y="291"/>
                </a:cubicBezTo>
                <a:cubicBezTo>
                  <a:pt x="238" y="327"/>
                  <a:pt x="204" y="337"/>
                  <a:pt x="181" y="365"/>
                </a:cubicBezTo>
                <a:cubicBezTo>
                  <a:pt x="166" y="383"/>
                  <a:pt x="164" y="402"/>
                  <a:pt x="148" y="419"/>
                </a:cubicBezTo>
                <a:cubicBezTo>
                  <a:pt x="116" y="511"/>
                  <a:pt x="152" y="397"/>
                  <a:pt x="128" y="526"/>
                </a:cubicBezTo>
                <a:cubicBezTo>
                  <a:pt x="123" y="551"/>
                  <a:pt x="109" y="581"/>
                  <a:pt x="101" y="606"/>
                </a:cubicBezTo>
                <a:cubicBezTo>
                  <a:pt x="87" y="653"/>
                  <a:pt x="77" y="699"/>
                  <a:pt x="67" y="747"/>
                </a:cubicBezTo>
                <a:cubicBezTo>
                  <a:pt x="77" y="833"/>
                  <a:pt x="63" y="919"/>
                  <a:pt x="34" y="1001"/>
                </a:cubicBezTo>
                <a:cubicBezTo>
                  <a:pt x="55" y="1024"/>
                  <a:pt x="43" y="1031"/>
                  <a:pt x="74" y="1042"/>
                </a:cubicBezTo>
                <a:cubicBezTo>
                  <a:pt x="76" y="1049"/>
                  <a:pt x="84" y="1056"/>
                  <a:pt x="81" y="1062"/>
                </a:cubicBezTo>
                <a:cubicBezTo>
                  <a:pt x="78" y="1068"/>
                  <a:pt x="68" y="1067"/>
                  <a:pt x="61" y="1068"/>
                </a:cubicBezTo>
                <a:cubicBezTo>
                  <a:pt x="41" y="1071"/>
                  <a:pt x="20" y="1073"/>
                  <a:pt x="0" y="1075"/>
                </a:cubicBezTo>
                <a:cubicBezTo>
                  <a:pt x="2" y="1084"/>
                  <a:pt x="3" y="1093"/>
                  <a:pt x="7" y="1102"/>
                </a:cubicBezTo>
                <a:cubicBezTo>
                  <a:pt x="10" y="1109"/>
                  <a:pt x="19" y="1114"/>
                  <a:pt x="20" y="1122"/>
                </a:cubicBezTo>
                <a:cubicBezTo>
                  <a:pt x="20" y="1125"/>
                  <a:pt x="8" y="1160"/>
                  <a:pt x="7" y="1162"/>
                </a:cubicBezTo>
                <a:cubicBezTo>
                  <a:pt x="9" y="1169"/>
                  <a:pt x="8" y="1178"/>
                  <a:pt x="14" y="1182"/>
                </a:cubicBezTo>
                <a:cubicBezTo>
                  <a:pt x="29" y="1194"/>
                  <a:pt x="81" y="1199"/>
                  <a:pt x="101" y="1209"/>
                </a:cubicBezTo>
                <a:cubicBezTo>
                  <a:pt x="173" y="1245"/>
                  <a:pt x="78" y="1201"/>
                  <a:pt x="134" y="1236"/>
                </a:cubicBezTo>
                <a:cubicBezTo>
                  <a:pt x="139" y="1239"/>
                  <a:pt x="170" y="1248"/>
                  <a:pt x="175" y="1249"/>
                </a:cubicBezTo>
                <a:cubicBezTo>
                  <a:pt x="208" y="1285"/>
                  <a:pt x="165" y="1243"/>
                  <a:pt x="208" y="1269"/>
                </a:cubicBezTo>
                <a:cubicBezTo>
                  <a:pt x="228" y="1281"/>
                  <a:pt x="231" y="1295"/>
                  <a:pt x="255" y="1303"/>
                </a:cubicBezTo>
                <a:cubicBezTo>
                  <a:pt x="264" y="1330"/>
                  <a:pt x="268" y="1356"/>
                  <a:pt x="288" y="1377"/>
                </a:cubicBezTo>
                <a:cubicBezTo>
                  <a:pt x="296" y="1415"/>
                  <a:pt x="302" y="1453"/>
                  <a:pt x="315" y="1490"/>
                </a:cubicBezTo>
                <a:cubicBezTo>
                  <a:pt x="320" y="1526"/>
                  <a:pt x="322" y="1564"/>
                  <a:pt x="349" y="1591"/>
                </a:cubicBezTo>
                <a:cubicBezTo>
                  <a:pt x="364" y="1643"/>
                  <a:pt x="425" y="1643"/>
                  <a:pt x="469" y="1658"/>
                </a:cubicBezTo>
                <a:cubicBezTo>
                  <a:pt x="486" y="1674"/>
                  <a:pt x="493" y="1684"/>
                  <a:pt x="516" y="1691"/>
                </a:cubicBezTo>
                <a:cubicBezTo>
                  <a:pt x="540" y="1715"/>
                  <a:pt x="547" y="1708"/>
                  <a:pt x="556" y="1678"/>
                </a:cubicBezTo>
                <a:cubicBezTo>
                  <a:pt x="501" y="1642"/>
                  <a:pt x="464" y="1594"/>
                  <a:pt x="436" y="1517"/>
                </a:cubicBezTo>
                <a:cubicBezTo>
                  <a:pt x="418" y="1451"/>
                  <a:pt x="405" y="1399"/>
                  <a:pt x="429" y="1330"/>
                </a:cubicBezTo>
                <a:cubicBezTo>
                  <a:pt x="422" y="1287"/>
                  <a:pt x="416" y="1256"/>
                  <a:pt x="463" y="1243"/>
                </a:cubicBezTo>
                <a:cubicBezTo>
                  <a:pt x="458" y="1238"/>
                  <a:pt x="455" y="1232"/>
                  <a:pt x="449" y="1229"/>
                </a:cubicBezTo>
                <a:cubicBezTo>
                  <a:pt x="443" y="1225"/>
                  <a:pt x="434" y="1226"/>
                  <a:pt x="429" y="1222"/>
                </a:cubicBezTo>
                <a:cubicBezTo>
                  <a:pt x="418" y="1213"/>
                  <a:pt x="412" y="1199"/>
                  <a:pt x="402" y="1189"/>
                </a:cubicBezTo>
                <a:cubicBezTo>
                  <a:pt x="400" y="1164"/>
                  <a:pt x="400" y="1139"/>
                  <a:pt x="396" y="1115"/>
                </a:cubicBezTo>
                <a:cubicBezTo>
                  <a:pt x="391" y="1086"/>
                  <a:pt x="375" y="1057"/>
                  <a:pt x="369" y="1028"/>
                </a:cubicBezTo>
                <a:cubicBezTo>
                  <a:pt x="363" y="1000"/>
                  <a:pt x="363" y="971"/>
                  <a:pt x="335" y="955"/>
                </a:cubicBezTo>
                <a:cubicBezTo>
                  <a:pt x="293" y="930"/>
                  <a:pt x="268" y="941"/>
                  <a:pt x="228" y="901"/>
                </a:cubicBezTo>
                <a:cubicBezTo>
                  <a:pt x="221" y="881"/>
                  <a:pt x="215" y="861"/>
                  <a:pt x="208" y="841"/>
                </a:cubicBezTo>
                <a:cubicBezTo>
                  <a:pt x="220" y="737"/>
                  <a:pt x="210" y="680"/>
                  <a:pt x="302" y="620"/>
                </a:cubicBezTo>
                <a:cubicBezTo>
                  <a:pt x="325" y="605"/>
                  <a:pt x="355" y="610"/>
                  <a:pt x="382" y="606"/>
                </a:cubicBezTo>
                <a:cubicBezTo>
                  <a:pt x="430" y="592"/>
                  <a:pt x="441" y="602"/>
                  <a:pt x="469" y="559"/>
                </a:cubicBezTo>
                <a:cubicBezTo>
                  <a:pt x="465" y="546"/>
                  <a:pt x="456" y="533"/>
                  <a:pt x="456" y="519"/>
                </a:cubicBezTo>
                <a:cubicBezTo>
                  <a:pt x="456" y="485"/>
                  <a:pt x="486" y="455"/>
                  <a:pt x="516" y="446"/>
                </a:cubicBezTo>
                <a:cubicBezTo>
                  <a:pt x="529" y="408"/>
                  <a:pt x="503" y="417"/>
                  <a:pt x="530" y="392"/>
                </a:cubicBezTo>
                <a:cubicBezTo>
                  <a:pt x="526" y="279"/>
                  <a:pt x="578" y="202"/>
                  <a:pt x="489" y="171"/>
                </a:cubicBezTo>
                <a:cubicBezTo>
                  <a:pt x="483" y="151"/>
                  <a:pt x="464" y="118"/>
                  <a:pt x="449" y="104"/>
                </a:cubicBezTo>
                <a:cubicBezTo>
                  <a:pt x="451" y="86"/>
                  <a:pt x="453" y="68"/>
                  <a:pt x="456" y="50"/>
                </a:cubicBezTo>
                <a:cubicBezTo>
                  <a:pt x="457" y="43"/>
                  <a:pt x="463" y="37"/>
                  <a:pt x="463" y="30"/>
                </a:cubicBezTo>
                <a:cubicBezTo>
                  <a:pt x="463" y="23"/>
                  <a:pt x="454" y="17"/>
                  <a:pt x="456" y="10"/>
                </a:cubicBezTo>
                <a:cubicBezTo>
                  <a:pt x="457" y="6"/>
                  <a:pt x="465" y="10"/>
                  <a:pt x="469" y="10"/>
                </a:cubicBezTo>
                <a:close/>
              </a:path>
            </a:pathLst>
          </a:custGeom>
          <a:solidFill>
            <a:srgbClr val="CC3300">
              <a:alpha val="50195"/>
            </a:srgb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611" name="Line 35"/>
          <p:cNvSpPr>
            <a:spLocks noChangeShapeType="1"/>
          </p:cNvSpPr>
          <p:nvPr/>
        </p:nvSpPr>
        <p:spPr bwMode="auto">
          <a:xfrm flipH="1" flipV="1">
            <a:off x="5927725" y="3762375"/>
            <a:ext cx="630238" cy="26670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stealth" w="lg" len="lg"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612" name="Line 36"/>
          <p:cNvSpPr>
            <a:spLocks noChangeShapeType="1"/>
          </p:cNvSpPr>
          <p:nvPr/>
        </p:nvSpPr>
        <p:spPr bwMode="auto">
          <a:xfrm flipH="1">
            <a:off x="5475288" y="4468813"/>
            <a:ext cx="1042987" cy="41275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stealth" w="lg" len="lg"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613" name="Line 37"/>
          <p:cNvSpPr>
            <a:spLocks noChangeShapeType="1"/>
          </p:cNvSpPr>
          <p:nvPr/>
        </p:nvSpPr>
        <p:spPr bwMode="auto">
          <a:xfrm flipH="1">
            <a:off x="5794375" y="4776788"/>
            <a:ext cx="841375" cy="827087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stealth" w="lg" len="lg"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01DE735F-1555-4B0A-BF8E-2DEE780B422A}"/>
              </a:ext>
            </a:extLst>
          </p:cNvPr>
          <p:cNvSpPr txBox="1">
            <a:spLocks/>
          </p:cNvSpPr>
          <p:nvPr/>
        </p:nvSpPr>
        <p:spPr bwMode="auto">
          <a:xfrm>
            <a:off x="8305800" y="6400800"/>
            <a:ext cx="533400" cy="365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B723895A-4E45-4520-AC97-4ECA86290740}" type="slidenum"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11</a:t>
            </a:fld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(</a:t>
            </a:r>
            <a:fld id="{84916EE7-9D79-44B3-980A-DDCE76D16A91}" type="slidenum">
              <a:rPr lang="en-US" smtClean="0"/>
              <a:pPr/>
              <a:t>12</a:t>
            </a:fld>
            <a:r>
              <a:rPr lang="en-US"/>
              <a:t>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84931" y="1042353"/>
            <a:ext cx="8936038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2075" tIns="46038" rIns="92075" bIns="46038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The </a:t>
            </a:r>
            <a:r>
              <a:rPr lang="en-US" sz="2400" b="1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Russian Empire</a:t>
            </a:r>
            <a:r>
              <a:rPr lang="en-US" sz="2400" b="1" dirty="0"/>
              <a:t> before World War I . . . larger than the former Soviet Union . . . Note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Finland, Poland</a:t>
            </a:r>
            <a:r>
              <a:rPr lang="en-US" sz="2400" b="1" dirty="0"/>
              <a:t> . . .</a:t>
            </a:r>
          </a:p>
        </p:txBody>
      </p:sp>
      <p:pic>
        <p:nvPicPr>
          <p:cNvPr id="26629" name="Picture 5"/>
          <p:cNvPicPr>
            <a:picLocks noChangeArrowheads="1"/>
          </p:cNvPicPr>
          <p:nvPr/>
        </p:nvPicPr>
        <p:blipFill>
          <a:blip r:embed="rId3" cstate="print"/>
          <a:srcRect l="5800" t="16202" r="6960" b="11920"/>
          <a:stretch>
            <a:fillRect/>
          </a:stretch>
        </p:blipFill>
        <p:spPr bwMode="auto">
          <a:xfrm>
            <a:off x="736600" y="1846263"/>
            <a:ext cx="7632700" cy="48593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4997" name="Freeform 6"/>
          <p:cNvSpPr>
            <a:spLocks/>
          </p:cNvSpPr>
          <p:nvPr/>
        </p:nvSpPr>
        <p:spPr bwMode="auto">
          <a:xfrm>
            <a:off x="984250" y="1797050"/>
            <a:ext cx="7385050" cy="4813300"/>
          </a:xfrm>
          <a:custGeom>
            <a:avLst/>
            <a:gdLst>
              <a:gd name="T0" fmla="*/ 2082800 w 4652"/>
              <a:gd name="T1" fmla="*/ 838200 h 3032"/>
              <a:gd name="T2" fmla="*/ 1955800 w 4652"/>
              <a:gd name="T3" fmla="*/ 558800 h 3032"/>
              <a:gd name="T4" fmla="*/ 1651000 w 4652"/>
              <a:gd name="T5" fmla="*/ 762000 h 3032"/>
              <a:gd name="T6" fmla="*/ 1358900 w 4652"/>
              <a:gd name="T7" fmla="*/ 901700 h 3032"/>
              <a:gd name="T8" fmla="*/ 1041400 w 4652"/>
              <a:gd name="T9" fmla="*/ 1066800 h 3032"/>
              <a:gd name="T10" fmla="*/ 1193800 w 4652"/>
              <a:gd name="T11" fmla="*/ 1346200 h 3032"/>
              <a:gd name="T12" fmla="*/ 914400 w 4652"/>
              <a:gd name="T13" fmla="*/ 1295400 h 3032"/>
              <a:gd name="T14" fmla="*/ 711200 w 4652"/>
              <a:gd name="T15" fmla="*/ 1206500 h 3032"/>
              <a:gd name="T16" fmla="*/ 457200 w 4652"/>
              <a:gd name="T17" fmla="*/ 1447800 h 3032"/>
              <a:gd name="T18" fmla="*/ 127000 w 4652"/>
              <a:gd name="T19" fmla="*/ 1435100 h 3032"/>
              <a:gd name="T20" fmla="*/ 88900 w 4652"/>
              <a:gd name="T21" fmla="*/ 1790700 h 3032"/>
              <a:gd name="T22" fmla="*/ 127000 w 4652"/>
              <a:gd name="T23" fmla="*/ 2095500 h 3032"/>
              <a:gd name="T24" fmla="*/ 0 w 4652"/>
              <a:gd name="T25" fmla="*/ 2451100 h 3032"/>
              <a:gd name="T26" fmla="*/ 292100 w 4652"/>
              <a:gd name="T27" fmla="*/ 2514600 h 3032"/>
              <a:gd name="T28" fmla="*/ 330200 w 4652"/>
              <a:gd name="T29" fmla="*/ 2755900 h 3032"/>
              <a:gd name="T30" fmla="*/ 469900 w 4652"/>
              <a:gd name="T31" fmla="*/ 2641600 h 3032"/>
              <a:gd name="T32" fmla="*/ 571500 w 4652"/>
              <a:gd name="T33" fmla="*/ 2755900 h 3032"/>
              <a:gd name="T34" fmla="*/ 469900 w 4652"/>
              <a:gd name="T35" fmla="*/ 3060700 h 3032"/>
              <a:gd name="T36" fmla="*/ 520700 w 4652"/>
              <a:gd name="T37" fmla="*/ 3378200 h 3032"/>
              <a:gd name="T38" fmla="*/ 622300 w 4652"/>
              <a:gd name="T39" fmla="*/ 3708400 h 3032"/>
              <a:gd name="T40" fmla="*/ 787400 w 4652"/>
              <a:gd name="T41" fmla="*/ 3937000 h 3032"/>
              <a:gd name="T42" fmla="*/ 1409700 w 4652"/>
              <a:gd name="T43" fmla="*/ 4305300 h 3032"/>
              <a:gd name="T44" fmla="*/ 1587500 w 4652"/>
              <a:gd name="T45" fmla="*/ 4660900 h 3032"/>
              <a:gd name="T46" fmla="*/ 1955800 w 4652"/>
              <a:gd name="T47" fmla="*/ 4635500 h 3032"/>
              <a:gd name="T48" fmla="*/ 2311400 w 4652"/>
              <a:gd name="T49" fmla="*/ 4648200 h 3032"/>
              <a:gd name="T50" fmla="*/ 2578100 w 4652"/>
              <a:gd name="T51" fmla="*/ 4787900 h 3032"/>
              <a:gd name="T52" fmla="*/ 2578100 w 4652"/>
              <a:gd name="T53" fmla="*/ 4610100 h 3032"/>
              <a:gd name="T54" fmla="*/ 2921000 w 4652"/>
              <a:gd name="T55" fmla="*/ 4483100 h 3032"/>
              <a:gd name="T56" fmla="*/ 3187699 w 4652"/>
              <a:gd name="T57" fmla="*/ 4203700 h 3032"/>
              <a:gd name="T58" fmla="*/ 3390900 w 4652"/>
              <a:gd name="T59" fmla="*/ 3962400 h 3032"/>
              <a:gd name="T60" fmla="*/ 3695700 w 4652"/>
              <a:gd name="T61" fmla="*/ 3746500 h 3032"/>
              <a:gd name="T62" fmla="*/ 4038600 w 4652"/>
              <a:gd name="T63" fmla="*/ 3556000 h 3032"/>
              <a:gd name="T64" fmla="*/ 4406900 w 4652"/>
              <a:gd name="T65" fmla="*/ 3606800 h 3032"/>
              <a:gd name="T66" fmla="*/ 4597400 w 4652"/>
              <a:gd name="T67" fmla="*/ 3416300 h 3032"/>
              <a:gd name="T68" fmla="*/ 4952999 w 4652"/>
              <a:gd name="T69" fmla="*/ 3479800 h 3032"/>
              <a:gd name="T70" fmla="*/ 5333999 w 4652"/>
              <a:gd name="T71" fmla="*/ 3479800 h 3032"/>
              <a:gd name="T72" fmla="*/ 5689599 w 4652"/>
              <a:gd name="T73" fmla="*/ 3276600 h 3032"/>
              <a:gd name="T74" fmla="*/ 5664199 w 4652"/>
              <a:gd name="T75" fmla="*/ 2933700 h 3032"/>
              <a:gd name="T76" fmla="*/ 6045199 w 4652"/>
              <a:gd name="T77" fmla="*/ 2794000 h 3032"/>
              <a:gd name="T78" fmla="*/ 6388099 w 4652"/>
              <a:gd name="T79" fmla="*/ 3022600 h 3032"/>
              <a:gd name="T80" fmla="*/ 6731000 w 4652"/>
              <a:gd name="T81" fmla="*/ 3035300 h 3032"/>
              <a:gd name="T82" fmla="*/ 6667500 w 4652"/>
              <a:gd name="T83" fmla="*/ 3340100 h 3032"/>
              <a:gd name="T84" fmla="*/ 6921500 w 4652"/>
              <a:gd name="T85" fmla="*/ 3454400 h 3032"/>
              <a:gd name="T86" fmla="*/ 6997700 w 4652"/>
              <a:gd name="T87" fmla="*/ 3149600 h 3032"/>
              <a:gd name="T88" fmla="*/ 6880225 w 4652"/>
              <a:gd name="T89" fmla="*/ 2347913 h 3032"/>
              <a:gd name="T90" fmla="*/ 7151688 w 4652"/>
              <a:gd name="T91" fmla="*/ 2619375 h 3032"/>
              <a:gd name="T92" fmla="*/ 6537325 w 4652"/>
              <a:gd name="T93" fmla="*/ 2247900 h 3032"/>
              <a:gd name="T94" fmla="*/ 6732588 w 4652"/>
              <a:gd name="T95" fmla="*/ 1243012 h 3032"/>
              <a:gd name="T96" fmla="*/ 6808788 w 4652"/>
              <a:gd name="T97" fmla="*/ 871538 h 3032"/>
              <a:gd name="T98" fmla="*/ 7302500 w 4652"/>
              <a:gd name="T99" fmla="*/ 1333500 h 3032"/>
              <a:gd name="T100" fmla="*/ 7086600 w 4652"/>
              <a:gd name="T101" fmla="*/ 990600 h 3032"/>
              <a:gd name="T102" fmla="*/ 6616700 w 4652"/>
              <a:gd name="T103" fmla="*/ 38100 h 3032"/>
              <a:gd name="T104" fmla="*/ 5981699 w 4652"/>
              <a:gd name="T105" fmla="*/ 228600 h 3032"/>
              <a:gd name="T106" fmla="*/ 5283199 w 4652"/>
              <a:gd name="T107" fmla="*/ 812800 h 3032"/>
              <a:gd name="T108" fmla="*/ 4699000 w 4652"/>
              <a:gd name="T109" fmla="*/ 1104900 h 3032"/>
              <a:gd name="T110" fmla="*/ 4229100 w 4652"/>
              <a:gd name="T111" fmla="*/ 800100 h 3032"/>
              <a:gd name="T112" fmla="*/ 3606800 w 4652"/>
              <a:gd name="T113" fmla="*/ 1219200 h 3032"/>
              <a:gd name="T114" fmla="*/ 3073399 w 4652"/>
              <a:gd name="T115" fmla="*/ 1485900 h 3032"/>
              <a:gd name="T116" fmla="*/ 2235200 w 4652"/>
              <a:gd name="T117" fmla="*/ 1358900 h 3032"/>
              <a:gd name="T118" fmla="*/ 1739900 w 4652"/>
              <a:gd name="T119" fmla="*/ 1270000 h 3032"/>
              <a:gd name="T120" fmla="*/ 1917700 w 4652"/>
              <a:gd name="T121" fmla="*/ 1168400 h 3032"/>
              <a:gd name="T122" fmla="*/ 2082800 w 4652"/>
              <a:gd name="T123" fmla="*/ 863600 h 30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652"/>
              <a:gd name="T187" fmla="*/ 0 h 3032"/>
              <a:gd name="T188" fmla="*/ 4652 w 4652"/>
              <a:gd name="T189" fmla="*/ 3032 h 303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652" h="3032">
                <a:moveTo>
                  <a:pt x="1352" y="736"/>
                </a:moveTo>
                <a:lnTo>
                  <a:pt x="1344" y="704"/>
                </a:lnTo>
                <a:lnTo>
                  <a:pt x="1336" y="680"/>
                </a:lnTo>
                <a:lnTo>
                  <a:pt x="1336" y="656"/>
                </a:lnTo>
                <a:lnTo>
                  <a:pt x="1336" y="632"/>
                </a:lnTo>
                <a:lnTo>
                  <a:pt x="1328" y="600"/>
                </a:lnTo>
                <a:lnTo>
                  <a:pt x="1320" y="576"/>
                </a:lnTo>
                <a:lnTo>
                  <a:pt x="1320" y="552"/>
                </a:lnTo>
                <a:lnTo>
                  <a:pt x="1312" y="528"/>
                </a:lnTo>
                <a:lnTo>
                  <a:pt x="1312" y="504"/>
                </a:lnTo>
                <a:lnTo>
                  <a:pt x="1328" y="480"/>
                </a:lnTo>
                <a:lnTo>
                  <a:pt x="1336" y="456"/>
                </a:lnTo>
                <a:lnTo>
                  <a:pt x="1344" y="432"/>
                </a:lnTo>
                <a:lnTo>
                  <a:pt x="1328" y="408"/>
                </a:lnTo>
                <a:lnTo>
                  <a:pt x="1250" y="357"/>
                </a:lnTo>
                <a:lnTo>
                  <a:pt x="1280" y="376"/>
                </a:lnTo>
                <a:lnTo>
                  <a:pt x="1280" y="368"/>
                </a:lnTo>
                <a:lnTo>
                  <a:pt x="1232" y="352"/>
                </a:lnTo>
                <a:lnTo>
                  <a:pt x="1208" y="352"/>
                </a:lnTo>
                <a:lnTo>
                  <a:pt x="1184" y="352"/>
                </a:lnTo>
                <a:lnTo>
                  <a:pt x="1160" y="368"/>
                </a:lnTo>
                <a:lnTo>
                  <a:pt x="1160" y="392"/>
                </a:lnTo>
                <a:lnTo>
                  <a:pt x="1136" y="408"/>
                </a:lnTo>
                <a:lnTo>
                  <a:pt x="1112" y="424"/>
                </a:lnTo>
                <a:lnTo>
                  <a:pt x="1088" y="448"/>
                </a:lnTo>
                <a:lnTo>
                  <a:pt x="1064" y="464"/>
                </a:lnTo>
                <a:lnTo>
                  <a:pt x="1040" y="480"/>
                </a:lnTo>
                <a:lnTo>
                  <a:pt x="1016" y="488"/>
                </a:lnTo>
                <a:lnTo>
                  <a:pt x="1000" y="512"/>
                </a:lnTo>
                <a:lnTo>
                  <a:pt x="1000" y="536"/>
                </a:lnTo>
                <a:lnTo>
                  <a:pt x="984" y="560"/>
                </a:lnTo>
                <a:lnTo>
                  <a:pt x="952" y="568"/>
                </a:lnTo>
                <a:lnTo>
                  <a:pt x="928" y="568"/>
                </a:lnTo>
                <a:lnTo>
                  <a:pt x="904" y="568"/>
                </a:lnTo>
                <a:lnTo>
                  <a:pt x="880" y="568"/>
                </a:lnTo>
                <a:lnTo>
                  <a:pt x="856" y="568"/>
                </a:lnTo>
                <a:lnTo>
                  <a:pt x="832" y="576"/>
                </a:lnTo>
                <a:lnTo>
                  <a:pt x="808" y="576"/>
                </a:lnTo>
                <a:lnTo>
                  <a:pt x="784" y="568"/>
                </a:lnTo>
                <a:lnTo>
                  <a:pt x="760" y="576"/>
                </a:lnTo>
                <a:lnTo>
                  <a:pt x="744" y="600"/>
                </a:lnTo>
                <a:lnTo>
                  <a:pt x="720" y="608"/>
                </a:lnTo>
                <a:lnTo>
                  <a:pt x="696" y="624"/>
                </a:lnTo>
                <a:lnTo>
                  <a:pt x="680" y="648"/>
                </a:lnTo>
                <a:lnTo>
                  <a:pt x="656" y="672"/>
                </a:lnTo>
                <a:lnTo>
                  <a:pt x="656" y="696"/>
                </a:lnTo>
                <a:lnTo>
                  <a:pt x="656" y="720"/>
                </a:lnTo>
                <a:lnTo>
                  <a:pt x="672" y="744"/>
                </a:lnTo>
                <a:lnTo>
                  <a:pt x="696" y="760"/>
                </a:lnTo>
                <a:lnTo>
                  <a:pt x="720" y="784"/>
                </a:lnTo>
                <a:lnTo>
                  <a:pt x="752" y="792"/>
                </a:lnTo>
                <a:lnTo>
                  <a:pt x="776" y="808"/>
                </a:lnTo>
                <a:lnTo>
                  <a:pt x="776" y="832"/>
                </a:lnTo>
                <a:lnTo>
                  <a:pt x="752" y="848"/>
                </a:lnTo>
                <a:lnTo>
                  <a:pt x="728" y="856"/>
                </a:lnTo>
                <a:lnTo>
                  <a:pt x="704" y="856"/>
                </a:lnTo>
                <a:lnTo>
                  <a:pt x="688" y="832"/>
                </a:lnTo>
                <a:lnTo>
                  <a:pt x="680" y="808"/>
                </a:lnTo>
                <a:lnTo>
                  <a:pt x="656" y="792"/>
                </a:lnTo>
                <a:lnTo>
                  <a:pt x="632" y="784"/>
                </a:lnTo>
                <a:lnTo>
                  <a:pt x="608" y="768"/>
                </a:lnTo>
                <a:lnTo>
                  <a:pt x="592" y="792"/>
                </a:lnTo>
                <a:lnTo>
                  <a:pt x="576" y="816"/>
                </a:lnTo>
                <a:lnTo>
                  <a:pt x="552" y="840"/>
                </a:lnTo>
                <a:lnTo>
                  <a:pt x="528" y="856"/>
                </a:lnTo>
                <a:lnTo>
                  <a:pt x="504" y="856"/>
                </a:lnTo>
                <a:lnTo>
                  <a:pt x="504" y="832"/>
                </a:lnTo>
                <a:lnTo>
                  <a:pt x="504" y="808"/>
                </a:lnTo>
                <a:lnTo>
                  <a:pt x="504" y="784"/>
                </a:lnTo>
                <a:lnTo>
                  <a:pt x="496" y="760"/>
                </a:lnTo>
                <a:lnTo>
                  <a:pt x="472" y="760"/>
                </a:lnTo>
                <a:lnTo>
                  <a:pt x="448" y="760"/>
                </a:lnTo>
                <a:lnTo>
                  <a:pt x="424" y="776"/>
                </a:lnTo>
                <a:lnTo>
                  <a:pt x="408" y="800"/>
                </a:lnTo>
                <a:lnTo>
                  <a:pt x="384" y="816"/>
                </a:lnTo>
                <a:lnTo>
                  <a:pt x="352" y="832"/>
                </a:lnTo>
                <a:lnTo>
                  <a:pt x="344" y="856"/>
                </a:lnTo>
                <a:lnTo>
                  <a:pt x="344" y="880"/>
                </a:lnTo>
                <a:lnTo>
                  <a:pt x="336" y="904"/>
                </a:lnTo>
                <a:lnTo>
                  <a:pt x="312" y="912"/>
                </a:lnTo>
                <a:lnTo>
                  <a:pt x="288" y="912"/>
                </a:lnTo>
                <a:lnTo>
                  <a:pt x="264" y="912"/>
                </a:lnTo>
                <a:lnTo>
                  <a:pt x="240" y="896"/>
                </a:lnTo>
                <a:lnTo>
                  <a:pt x="216" y="888"/>
                </a:lnTo>
                <a:lnTo>
                  <a:pt x="192" y="872"/>
                </a:lnTo>
                <a:lnTo>
                  <a:pt x="160" y="864"/>
                </a:lnTo>
                <a:lnTo>
                  <a:pt x="128" y="856"/>
                </a:lnTo>
                <a:lnTo>
                  <a:pt x="104" y="856"/>
                </a:lnTo>
                <a:lnTo>
                  <a:pt x="88" y="880"/>
                </a:lnTo>
                <a:lnTo>
                  <a:pt x="80" y="904"/>
                </a:lnTo>
                <a:lnTo>
                  <a:pt x="80" y="928"/>
                </a:lnTo>
                <a:lnTo>
                  <a:pt x="80" y="952"/>
                </a:lnTo>
                <a:lnTo>
                  <a:pt x="88" y="984"/>
                </a:lnTo>
                <a:lnTo>
                  <a:pt x="96" y="1008"/>
                </a:lnTo>
                <a:lnTo>
                  <a:pt x="96" y="1032"/>
                </a:lnTo>
                <a:lnTo>
                  <a:pt x="88" y="1056"/>
                </a:lnTo>
                <a:lnTo>
                  <a:pt x="80" y="1080"/>
                </a:lnTo>
                <a:lnTo>
                  <a:pt x="72" y="1104"/>
                </a:lnTo>
                <a:lnTo>
                  <a:pt x="56" y="1128"/>
                </a:lnTo>
                <a:lnTo>
                  <a:pt x="32" y="1136"/>
                </a:lnTo>
                <a:lnTo>
                  <a:pt x="24" y="1160"/>
                </a:lnTo>
                <a:lnTo>
                  <a:pt x="24" y="1184"/>
                </a:lnTo>
                <a:lnTo>
                  <a:pt x="24" y="1208"/>
                </a:lnTo>
                <a:lnTo>
                  <a:pt x="24" y="1232"/>
                </a:lnTo>
                <a:lnTo>
                  <a:pt x="32" y="1256"/>
                </a:lnTo>
                <a:lnTo>
                  <a:pt x="64" y="1272"/>
                </a:lnTo>
                <a:lnTo>
                  <a:pt x="72" y="1296"/>
                </a:lnTo>
                <a:lnTo>
                  <a:pt x="80" y="1320"/>
                </a:lnTo>
                <a:lnTo>
                  <a:pt x="80" y="1344"/>
                </a:lnTo>
                <a:lnTo>
                  <a:pt x="64" y="1368"/>
                </a:lnTo>
                <a:lnTo>
                  <a:pt x="48" y="1392"/>
                </a:lnTo>
                <a:lnTo>
                  <a:pt x="32" y="1416"/>
                </a:lnTo>
                <a:lnTo>
                  <a:pt x="16" y="1440"/>
                </a:lnTo>
                <a:lnTo>
                  <a:pt x="8" y="1464"/>
                </a:lnTo>
                <a:lnTo>
                  <a:pt x="8" y="1488"/>
                </a:lnTo>
                <a:lnTo>
                  <a:pt x="0" y="1512"/>
                </a:lnTo>
                <a:lnTo>
                  <a:pt x="0" y="1544"/>
                </a:lnTo>
                <a:lnTo>
                  <a:pt x="24" y="1544"/>
                </a:lnTo>
                <a:lnTo>
                  <a:pt x="48" y="1536"/>
                </a:lnTo>
                <a:lnTo>
                  <a:pt x="72" y="1528"/>
                </a:lnTo>
                <a:lnTo>
                  <a:pt x="96" y="1520"/>
                </a:lnTo>
                <a:lnTo>
                  <a:pt x="120" y="1520"/>
                </a:lnTo>
                <a:lnTo>
                  <a:pt x="144" y="1528"/>
                </a:lnTo>
                <a:lnTo>
                  <a:pt x="168" y="1536"/>
                </a:lnTo>
                <a:lnTo>
                  <a:pt x="184" y="1560"/>
                </a:lnTo>
                <a:lnTo>
                  <a:pt x="184" y="1584"/>
                </a:lnTo>
                <a:lnTo>
                  <a:pt x="192" y="1608"/>
                </a:lnTo>
                <a:lnTo>
                  <a:pt x="184" y="1632"/>
                </a:lnTo>
                <a:lnTo>
                  <a:pt x="152" y="1632"/>
                </a:lnTo>
                <a:lnTo>
                  <a:pt x="152" y="1656"/>
                </a:lnTo>
                <a:lnTo>
                  <a:pt x="152" y="1680"/>
                </a:lnTo>
                <a:lnTo>
                  <a:pt x="152" y="1704"/>
                </a:lnTo>
                <a:lnTo>
                  <a:pt x="160" y="1736"/>
                </a:lnTo>
                <a:lnTo>
                  <a:pt x="184" y="1736"/>
                </a:lnTo>
                <a:lnTo>
                  <a:pt x="208" y="1736"/>
                </a:lnTo>
                <a:lnTo>
                  <a:pt x="232" y="1736"/>
                </a:lnTo>
                <a:lnTo>
                  <a:pt x="256" y="1744"/>
                </a:lnTo>
                <a:lnTo>
                  <a:pt x="264" y="1720"/>
                </a:lnTo>
                <a:lnTo>
                  <a:pt x="240" y="1696"/>
                </a:lnTo>
                <a:lnTo>
                  <a:pt x="232" y="1672"/>
                </a:lnTo>
                <a:lnTo>
                  <a:pt x="224" y="1648"/>
                </a:lnTo>
                <a:lnTo>
                  <a:pt x="248" y="1648"/>
                </a:lnTo>
                <a:lnTo>
                  <a:pt x="272" y="1648"/>
                </a:lnTo>
                <a:lnTo>
                  <a:pt x="296" y="1664"/>
                </a:lnTo>
                <a:lnTo>
                  <a:pt x="320" y="1680"/>
                </a:lnTo>
                <a:lnTo>
                  <a:pt x="344" y="1688"/>
                </a:lnTo>
                <a:lnTo>
                  <a:pt x="368" y="1696"/>
                </a:lnTo>
                <a:lnTo>
                  <a:pt x="392" y="1704"/>
                </a:lnTo>
                <a:lnTo>
                  <a:pt x="416" y="1728"/>
                </a:lnTo>
                <a:lnTo>
                  <a:pt x="432" y="1752"/>
                </a:lnTo>
                <a:lnTo>
                  <a:pt x="408" y="1744"/>
                </a:lnTo>
                <a:lnTo>
                  <a:pt x="384" y="1736"/>
                </a:lnTo>
                <a:lnTo>
                  <a:pt x="360" y="1736"/>
                </a:lnTo>
                <a:lnTo>
                  <a:pt x="344" y="1760"/>
                </a:lnTo>
                <a:lnTo>
                  <a:pt x="320" y="1776"/>
                </a:lnTo>
                <a:lnTo>
                  <a:pt x="296" y="1784"/>
                </a:lnTo>
                <a:lnTo>
                  <a:pt x="288" y="1808"/>
                </a:lnTo>
                <a:lnTo>
                  <a:pt x="288" y="1832"/>
                </a:lnTo>
                <a:lnTo>
                  <a:pt x="288" y="1856"/>
                </a:lnTo>
                <a:lnTo>
                  <a:pt x="288" y="1880"/>
                </a:lnTo>
                <a:lnTo>
                  <a:pt x="296" y="1904"/>
                </a:lnTo>
                <a:lnTo>
                  <a:pt x="296" y="1928"/>
                </a:lnTo>
                <a:lnTo>
                  <a:pt x="304" y="1952"/>
                </a:lnTo>
                <a:lnTo>
                  <a:pt x="304" y="1976"/>
                </a:lnTo>
                <a:lnTo>
                  <a:pt x="312" y="2000"/>
                </a:lnTo>
                <a:lnTo>
                  <a:pt x="320" y="2024"/>
                </a:lnTo>
                <a:lnTo>
                  <a:pt x="328" y="2048"/>
                </a:lnTo>
                <a:lnTo>
                  <a:pt x="320" y="2072"/>
                </a:lnTo>
                <a:lnTo>
                  <a:pt x="296" y="2080"/>
                </a:lnTo>
                <a:lnTo>
                  <a:pt x="304" y="2104"/>
                </a:lnTo>
                <a:lnTo>
                  <a:pt x="328" y="2128"/>
                </a:lnTo>
                <a:lnTo>
                  <a:pt x="344" y="2152"/>
                </a:lnTo>
                <a:lnTo>
                  <a:pt x="352" y="2176"/>
                </a:lnTo>
                <a:lnTo>
                  <a:pt x="352" y="2200"/>
                </a:lnTo>
                <a:lnTo>
                  <a:pt x="344" y="2224"/>
                </a:lnTo>
                <a:lnTo>
                  <a:pt x="344" y="2248"/>
                </a:lnTo>
                <a:lnTo>
                  <a:pt x="344" y="2272"/>
                </a:lnTo>
                <a:lnTo>
                  <a:pt x="344" y="2304"/>
                </a:lnTo>
                <a:lnTo>
                  <a:pt x="368" y="2328"/>
                </a:lnTo>
                <a:lnTo>
                  <a:pt x="392" y="2336"/>
                </a:lnTo>
                <a:lnTo>
                  <a:pt x="424" y="2336"/>
                </a:lnTo>
                <a:lnTo>
                  <a:pt x="432" y="2392"/>
                </a:lnTo>
                <a:lnTo>
                  <a:pt x="456" y="2376"/>
                </a:lnTo>
                <a:lnTo>
                  <a:pt x="480" y="2376"/>
                </a:lnTo>
                <a:lnTo>
                  <a:pt x="496" y="2400"/>
                </a:lnTo>
                <a:lnTo>
                  <a:pt x="496" y="2424"/>
                </a:lnTo>
                <a:lnTo>
                  <a:pt x="472" y="2448"/>
                </a:lnTo>
                <a:lnTo>
                  <a:pt x="472" y="2472"/>
                </a:lnTo>
                <a:lnTo>
                  <a:pt x="496" y="2480"/>
                </a:lnTo>
                <a:lnTo>
                  <a:pt x="680" y="2664"/>
                </a:lnTo>
                <a:lnTo>
                  <a:pt x="704" y="2664"/>
                </a:lnTo>
                <a:lnTo>
                  <a:pt x="728" y="2656"/>
                </a:lnTo>
                <a:lnTo>
                  <a:pt x="752" y="2640"/>
                </a:lnTo>
                <a:lnTo>
                  <a:pt x="776" y="2632"/>
                </a:lnTo>
                <a:lnTo>
                  <a:pt x="808" y="2656"/>
                </a:lnTo>
                <a:lnTo>
                  <a:pt x="832" y="2664"/>
                </a:lnTo>
                <a:lnTo>
                  <a:pt x="864" y="2688"/>
                </a:lnTo>
                <a:lnTo>
                  <a:pt x="888" y="2712"/>
                </a:lnTo>
                <a:lnTo>
                  <a:pt x="912" y="2736"/>
                </a:lnTo>
                <a:lnTo>
                  <a:pt x="928" y="2768"/>
                </a:lnTo>
                <a:lnTo>
                  <a:pt x="936" y="2792"/>
                </a:lnTo>
                <a:lnTo>
                  <a:pt x="944" y="2816"/>
                </a:lnTo>
                <a:lnTo>
                  <a:pt x="952" y="2840"/>
                </a:lnTo>
                <a:lnTo>
                  <a:pt x="960" y="2864"/>
                </a:lnTo>
                <a:lnTo>
                  <a:pt x="976" y="2888"/>
                </a:lnTo>
                <a:lnTo>
                  <a:pt x="984" y="2912"/>
                </a:lnTo>
                <a:lnTo>
                  <a:pt x="1000" y="2936"/>
                </a:lnTo>
                <a:lnTo>
                  <a:pt x="1024" y="2944"/>
                </a:lnTo>
                <a:lnTo>
                  <a:pt x="1048" y="2944"/>
                </a:lnTo>
                <a:lnTo>
                  <a:pt x="1088" y="2944"/>
                </a:lnTo>
                <a:lnTo>
                  <a:pt x="1112" y="2944"/>
                </a:lnTo>
                <a:lnTo>
                  <a:pt x="1136" y="2944"/>
                </a:lnTo>
                <a:lnTo>
                  <a:pt x="1160" y="2944"/>
                </a:lnTo>
                <a:lnTo>
                  <a:pt x="1184" y="2936"/>
                </a:lnTo>
                <a:lnTo>
                  <a:pt x="1208" y="2928"/>
                </a:lnTo>
                <a:lnTo>
                  <a:pt x="1232" y="2920"/>
                </a:lnTo>
                <a:lnTo>
                  <a:pt x="1256" y="2912"/>
                </a:lnTo>
                <a:lnTo>
                  <a:pt x="1280" y="2928"/>
                </a:lnTo>
                <a:lnTo>
                  <a:pt x="1304" y="2936"/>
                </a:lnTo>
                <a:lnTo>
                  <a:pt x="1328" y="2936"/>
                </a:lnTo>
                <a:lnTo>
                  <a:pt x="1352" y="2936"/>
                </a:lnTo>
                <a:lnTo>
                  <a:pt x="1376" y="2936"/>
                </a:lnTo>
                <a:lnTo>
                  <a:pt x="1400" y="2936"/>
                </a:lnTo>
                <a:lnTo>
                  <a:pt x="1432" y="2928"/>
                </a:lnTo>
                <a:lnTo>
                  <a:pt x="1456" y="2928"/>
                </a:lnTo>
                <a:lnTo>
                  <a:pt x="1488" y="2920"/>
                </a:lnTo>
                <a:lnTo>
                  <a:pt x="1512" y="2920"/>
                </a:lnTo>
                <a:lnTo>
                  <a:pt x="1520" y="2944"/>
                </a:lnTo>
                <a:lnTo>
                  <a:pt x="1520" y="2968"/>
                </a:lnTo>
                <a:lnTo>
                  <a:pt x="1520" y="3000"/>
                </a:lnTo>
                <a:lnTo>
                  <a:pt x="1544" y="3008"/>
                </a:lnTo>
                <a:lnTo>
                  <a:pt x="1568" y="3008"/>
                </a:lnTo>
                <a:lnTo>
                  <a:pt x="1600" y="3008"/>
                </a:lnTo>
                <a:lnTo>
                  <a:pt x="1624" y="3016"/>
                </a:lnTo>
                <a:lnTo>
                  <a:pt x="1648" y="3024"/>
                </a:lnTo>
                <a:lnTo>
                  <a:pt x="1672" y="3032"/>
                </a:lnTo>
                <a:lnTo>
                  <a:pt x="1688" y="3008"/>
                </a:lnTo>
                <a:lnTo>
                  <a:pt x="1704" y="2984"/>
                </a:lnTo>
                <a:lnTo>
                  <a:pt x="1704" y="2960"/>
                </a:lnTo>
                <a:lnTo>
                  <a:pt x="1696" y="2936"/>
                </a:lnTo>
                <a:lnTo>
                  <a:pt x="1672" y="2928"/>
                </a:lnTo>
                <a:lnTo>
                  <a:pt x="1648" y="2920"/>
                </a:lnTo>
                <a:lnTo>
                  <a:pt x="1624" y="2904"/>
                </a:lnTo>
                <a:lnTo>
                  <a:pt x="1624" y="2880"/>
                </a:lnTo>
                <a:lnTo>
                  <a:pt x="1648" y="2872"/>
                </a:lnTo>
                <a:lnTo>
                  <a:pt x="1672" y="2864"/>
                </a:lnTo>
                <a:lnTo>
                  <a:pt x="1704" y="2856"/>
                </a:lnTo>
                <a:lnTo>
                  <a:pt x="1728" y="2848"/>
                </a:lnTo>
                <a:lnTo>
                  <a:pt x="1752" y="2848"/>
                </a:lnTo>
                <a:lnTo>
                  <a:pt x="1776" y="2832"/>
                </a:lnTo>
                <a:lnTo>
                  <a:pt x="1800" y="2824"/>
                </a:lnTo>
                <a:lnTo>
                  <a:pt x="1840" y="2824"/>
                </a:lnTo>
                <a:lnTo>
                  <a:pt x="1864" y="2816"/>
                </a:lnTo>
                <a:lnTo>
                  <a:pt x="1888" y="2792"/>
                </a:lnTo>
                <a:lnTo>
                  <a:pt x="1912" y="2784"/>
                </a:lnTo>
                <a:lnTo>
                  <a:pt x="1936" y="2776"/>
                </a:lnTo>
                <a:lnTo>
                  <a:pt x="1968" y="2760"/>
                </a:lnTo>
                <a:lnTo>
                  <a:pt x="1984" y="2736"/>
                </a:lnTo>
                <a:lnTo>
                  <a:pt x="2008" y="2704"/>
                </a:lnTo>
                <a:lnTo>
                  <a:pt x="2008" y="2672"/>
                </a:lnTo>
                <a:lnTo>
                  <a:pt x="2008" y="2648"/>
                </a:lnTo>
                <a:lnTo>
                  <a:pt x="2008" y="2624"/>
                </a:lnTo>
                <a:lnTo>
                  <a:pt x="2008" y="2600"/>
                </a:lnTo>
                <a:lnTo>
                  <a:pt x="2032" y="2576"/>
                </a:lnTo>
                <a:lnTo>
                  <a:pt x="2056" y="2568"/>
                </a:lnTo>
                <a:lnTo>
                  <a:pt x="2088" y="2568"/>
                </a:lnTo>
                <a:lnTo>
                  <a:pt x="2112" y="2568"/>
                </a:lnTo>
                <a:lnTo>
                  <a:pt x="2120" y="2544"/>
                </a:lnTo>
                <a:lnTo>
                  <a:pt x="2128" y="2520"/>
                </a:lnTo>
                <a:lnTo>
                  <a:pt x="2136" y="2496"/>
                </a:lnTo>
                <a:lnTo>
                  <a:pt x="2160" y="2480"/>
                </a:lnTo>
                <a:lnTo>
                  <a:pt x="2184" y="2472"/>
                </a:lnTo>
                <a:lnTo>
                  <a:pt x="2208" y="2464"/>
                </a:lnTo>
                <a:lnTo>
                  <a:pt x="2240" y="2448"/>
                </a:lnTo>
                <a:lnTo>
                  <a:pt x="2264" y="2440"/>
                </a:lnTo>
                <a:lnTo>
                  <a:pt x="2288" y="2432"/>
                </a:lnTo>
                <a:lnTo>
                  <a:pt x="2304" y="2408"/>
                </a:lnTo>
                <a:lnTo>
                  <a:pt x="2320" y="2384"/>
                </a:lnTo>
                <a:lnTo>
                  <a:pt x="2328" y="2360"/>
                </a:lnTo>
                <a:lnTo>
                  <a:pt x="2352" y="2344"/>
                </a:lnTo>
                <a:lnTo>
                  <a:pt x="2368" y="2320"/>
                </a:lnTo>
                <a:lnTo>
                  <a:pt x="2400" y="2312"/>
                </a:lnTo>
                <a:lnTo>
                  <a:pt x="2424" y="2296"/>
                </a:lnTo>
                <a:lnTo>
                  <a:pt x="2448" y="2280"/>
                </a:lnTo>
                <a:lnTo>
                  <a:pt x="2472" y="2256"/>
                </a:lnTo>
                <a:lnTo>
                  <a:pt x="2496" y="2248"/>
                </a:lnTo>
                <a:lnTo>
                  <a:pt x="2520" y="2240"/>
                </a:lnTo>
                <a:lnTo>
                  <a:pt x="2544" y="2240"/>
                </a:lnTo>
                <a:lnTo>
                  <a:pt x="2576" y="2232"/>
                </a:lnTo>
                <a:lnTo>
                  <a:pt x="2600" y="2232"/>
                </a:lnTo>
                <a:lnTo>
                  <a:pt x="2624" y="2232"/>
                </a:lnTo>
                <a:lnTo>
                  <a:pt x="2648" y="2248"/>
                </a:lnTo>
                <a:lnTo>
                  <a:pt x="2672" y="2264"/>
                </a:lnTo>
                <a:lnTo>
                  <a:pt x="2696" y="2264"/>
                </a:lnTo>
                <a:lnTo>
                  <a:pt x="2728" y="2264"/>
                </a:lnTo>
                <a:lnTo>
                  <a:pt x="2752" y="2272"/>
                </a:lnTo>
                <a:lnTo>
                  <a:pt x="2776" y="2272"/>
                </a:lnTo>
                <a:lnTo>
                  <a:pt x="2784" y="2248"/>
                </a:lnTo>
                <a:lnTo>
                  <a:pt x="2784" y="2224"/>
                </a:lnTo>
                <a:lnTo>
                  <a:pt x="2784" y="2200"/>
                </a:lnTo>
                <a:lnTo>
                  <a:pt x="2784" y="2176"/>
                </a:lnTo>
                <a:lnTo>
                  <a:pt x="2800" y="2152"/>
                </a:lnTo>
                <a:lnTo>
                  <a:pt x="2824" y="2144"/>
                </a:lnTo>
                <a:lnTo>
                  <a:pt x="2848" y="2136"/>
                </a:lnTo>
                <a:lnTo>
                  <a:pt x="2872" y="2136"/>
                </a:lnTo>
                <a:lnTo>
                  <a:pt x="2896" y="2152"/>
                </a:lnTo>
                <a:lnTo>
                  <a:pt x="2928" y="2152"/>
                </a:lnTo>
                <a:lnTo>
                  <a:pt x="2952" y="2168"/>
                </a:lnTo>
                <a:lnTo>
                  <a:pt x="2968" y="2192"/>
                </a:lnTo>
                <a:lnTo>
                  <a:pt x="2992" y="2208"/>
                </a:lnTo>
                <a:lnTo>
                  <a:pt x="3024" y="2208"/>
                </a:lnTo>
                <a:lnTo>
                  <a:pt x="3048" y="2208"/>
                </a:lnTo>
                <a:lnTo>
                  <a:pt x="3072" y="2192"/>
                </a:lnTo>
                <a:lnTo>
                  <a:pt x="3096" y="2192"/>
                </a:lnTo>
                <a:lnTo>
                  <a:pt x="3120" y="2192"/>
                </a:lnTo>
                <a:lnTo>
                  <a:pt x="3144" y="2192"/>
                </a:lnTo>
                <a:lnTo>
                  <a:pt x="3168" y="2192"/>
                </a:lnTo>
                <a:lnTo>
                  <a:pt x="3192" y="2192"/>
                </a:lnTo>
                <a:lnTo>
                  <a:pt x="3216" y="2192"/>
                </a:lnTo>
                <a:lnTo>
                  <a:pt x="3240" y="2200"/>
                </a:lnTo>
                <a:lnTo>
                  <a:pt x="3272" y="2200"/>
                </a:lnTo>
                <a:lnTo>
                  <a:pt x="3296" y="2200"/>
                </a:lnTo>
                <a:lnTo>
                  <a:pt x="3320" y="2200"/>
                </a:lnTo>
                <a:lnTo>
                  <a:pt x="3360" y="2192"/>
                </a:lnTo>
                <a:lnTo>
                  <a:pt x="3384" y="2184"/>
                </a:lnTo>
                <a:lnTo>
                  <a:pt x="3408" y="2160"/>
                </a:lnTo>
                <a:lnTo>
                  <a:pt x="3424" y="2136"/>
                </a:lnTo>
                <a:lnTo>
                  <a:pt x="3440" y="2112"/>
                </a:lnTo>
                <a:lnTo>
                  <a:pt x="3464" y="2088"/>
                </a:lnTo>
                <a:lnTo>
                  <a:pt x="3496" y="2080"/>
                </a:lnTo>
                <a:lnTo>
                  <a:pt x="3520" y="2080"/>
                </a:lnTo>
                <a:lnTo>
                  <a:pt x="3544" y="2072"/>
                </a:lnTo>
                <a:lnTo>
                  <a:pt x="3584" y="2064"/>
                </a:lnTo>
                <a:lnTo>
                  <a:pt x="3592" y="2040"/>
                </a:lnTo>
                <a:lnTo>
                  <a:pt x="3600" y="2008"/>
                </a:lnTo>
                <a:lnTo>
                  <a:pt x="3616" y="1984"/>
                </a:lnTo>
                <a:lnTo>
                  <a:pt x="3616" y="1960"/>
                </a:lnTo>
                <a:lnTo>
                  <a:pt x="3616" y="1928"/>
                </a:lnTo>
                <a:lnTo>
                  <a:pt x="3616" y="1904"/>
                </a:lnTo>
                <a:lnTo>
                  <a:pt x="3600" y="1880"/>
                </a:lnTo>
                <a:lnTo>
                  <a:pt x="3576" y="1872"/>
                </a:lnTo>
                <a:lnTo>
                  <a:pt x="3568" y="1848"/>
                </a:lnTo>
                <a:lnTo>
                  <a:pt x="3592" y="1824"/>
                </a:lnTo>
                <a:lnTo>
                  <a:pt x="3616" y="1808"/>
                </a:lnTo>
                <a:lnTo>
                  <a:pt x="3640" y="1792"/>
                </a:lnTo>
                <a:lnTo>
                  <a:pt x="3672" y="1776"/>
                </a:lnTo>
                <a:lnTo>
                  <a:pt x="3704" y="1768"/>
                </a:lnTo>
                <a:lnTo>
                  <a:pt x="3728" y="1760"/>
                </a:lnTo>
                <a:lnTo>
                  <a:pt x="3760" y="1760"/>
                </a:lnTo>
                <a:lnTo>
                  <a:pt x="3784" y="1760"/>
                </a:lnTo>
                <a:lnTo>
                  <a:pt x="3808" y="1760"/>
                </a:lnTo>
                <a:lnTo>
                  <a:pt x="3840" y="1784"/>
                </a:lnTo>
                <a:lnTo>
                  <a:pt x="3856" y="1808"/>
                </a:lnTo>
                <a:lnTo>
                  <a:pt x="3864" y="1832"/>
                </a:lnTo>
                <a:lnTo>
                  <a:pt x="3880" y="1856"/>
                </a:lnTo>
                <a:lnTo>
                  <a:pt x="3904" y="1872"/>
                </a:lnTo>
                <a:lnTo>
                  <a:pt x="3928" y="1896"/>
                </a:lnTo>
                <a:lnTo>
                  <a:pt x="3952" y="1896"/>
                </a:lnTo>
                <a:lnTo>
                  <a:pt x="3992" y="1896"/>
                </a:lnTo>
                <a:lnTo>
                  <a:pt x="4024" y="1904"/>
                </a:lnTo>
                <a:lnTo>
                  <a:pt x="4048" y="1920"/>
                </a:lnTo>
                <a:lnTo>
                  <a:pt x="4072" y="1928"/>
                </a:lnTo>
                <a:lnTo>
                  <a:pt x="4096" y="1936"/>
                </a:lnTo>
                <a:lnTo>
                  <a:pt x="4120" y="1936"/>
                </a:lnTo>
                <a:lnTo>
                  <a:pt x="4144" y="1920"/>
                </a:lnTo>
                <a:lnTo>
                  <a:pt x="4168" y="1904"/>
                </a:lnTo>
                <a:lnTo>
                  <a:pt x="4192" y="1888"/>
                </a:lnTo>
                <a:lnTo>
                  <a:pt x="4216" y="1888"/>
                </a:lnTo>
                <a:lnTo>
                  <a:pt x="4240" y="1912"/>
                </a:lnTo>
                <a:lnTo>
                  <a:pt x="4248" y="1936"/>
                </a:lnTo>
                <a:lnTo>
                  <a:pt x="4256" y="1960"/>
                </a:lnTo>
                <a:lnTo>
                  <a:pt x="4264" y="1984"/>
                </a:lnTo>
                <a:lnTo>
                  <a:pt x="4264" y="2008"/>
                </a:lnTo>
                <a:lnTo>
                  <a:pt x="4264" y="2032"/>
                </a:lnTo>
                <a:lnTo>
                  <a:pt x="4264" y="2056"/>
                </a:lnTo>
                <a:lnTo>
                  <a:pt x="4240" y="2064"/>
                </a:lnTo>
                <a:lnTo>
                  <a:pt x="4208" y="2080"/>
                </a:lnTo>
                <a:lnTo>
                  <a:pt x="4200" y="2104"/>
                </a:lnTo>
                <a:lnTo>
                  <a:pt x="4200" y="2128"/>
                </a:lnTo>
                <a:lnTo>
                  <a:pt x="4216" y="2152"/>
                </a:lnTo>
                <a:lnTo>
                  <a:pt x="4240" y="2160"/>
                </a:lnTo>
                <a:lnTo>
                  <a:pt x="4256" y="2184"/>
                </a:lnTo>
                <a:lnTo>
                  <a:pt x="4264" y="2208"/>
                </a:lnTo>
                <a:lnTo>
                  <a:pt x="4288" y="2192"/>
                </a:lnTo>
                <a:lnTo>
                  <a:pt x="4312" y="2176"/>
                </a:lnTo>
                <a:lnTo>
                  <a:pt x="4336" y="2176"/>
                </a:lnTo>
                <a:lnTo>
                  <a:pt x="4360" y="2176"/>
                </a:lnTo>
                <a:lnTo>
                  <a:pt x="4384" y="2176"/>
                </a:lnTo>
                <a:lnTo>
                  <a:pt x="4392" y="2152"/>
                </a:lnTo>
                <a:lnTo>
                  <a:pt x="4400" y="2128"/>
                </a:lnTo>
                <a:lnTo>
                  <a:pt x="4416" y="2104"/>
                </a:lnTo>
                <a:lnTo>
                  <a:pt x="4416" y="2080"/>
                </a:lnTo>
                <a:lnTo>
                  <a:pt x="4416" y="2056"/>
                </a:lnTo>
                <a:lnTo>
                  <a:pt x="4416" y="2032"/>
                </a:lnTo>
                <a:lnTo>
                  <a:pt x="4416" y="2008"/>
                </a:lnTo>
                <a:lnTo>
                  <a:pt x="4408" y="1984"/>
                </a:lnTo>
                <a:lnTo>
                  <a:pt x="4408" y="1960"/>
                </a:lnTo>
                <a:lnTo>
                  <a:pt x="4416" y="1936"/>
                </a:lnTo>
                <a:lnTo>
                  <a:pt x="4403" y="1833"/>
                </a:lnTo>
                <a:lnTo>
                  <a:pt x="4385" y="1704"/>
                </a:lnTo>
                <a:lnTo>
                  <a:pt x="4385" y="1653"/>
                </a:lnTo>
                <a:lnTo>
                  <a:pt x="4358" y="1617"/>
                </a:lnTo>
                <a:lnTo>
                  <a:pt x="4283" y="1533"/>
                </a:lnTo>
                <a:lnTo>
                  <a:pt x="4286" y="1467"/>
                </a:lnTo>
                <a:lnTo>
                  <a:pt x="4334" y="1479"/>
                </a:lnTo>
                <a:lnTo>
                  <a:pt x="4430" y="1629"/>
                </a:lnTo>
                <a:lnTo>
                  <a:pt x="4460" y="1644"/>
                </a:lnTo>
                <a:lnTo>
                  <a:pt x="4523" y="1761"/>
                </a:lnTo>
                <a:lnTo>
                  <a:pt x="4544" y="1755"/>
                </a:lnTo>
                <a:lnTo>
                  <a:pt x="4550" y="1701"/>
                </a:lnTo>
                <a:lnTo>
                  <a:pt x="4589" y="1704"/>
                </a:lnTo>
                <a:lnTo>
                  <a:pt x="4571" y="1680"/>
                </a:lnTo>
                <a:lnTo>
                  <a:pt x="4538" y="1671"/>
                </a:lnTo>
                <a:lnTo>
                  <a:pt x="4505" y="1650"/>
                </a:lnTo>
                <a:lnTo>
                  <a:pt x="4451" y="1563"/>
                </a:lnTo>
                <a:lnTo>
                  <a:pt x="4478" y="1536"/>
                </a:lnTo>
                <a:lnTo>
                  <a:pt x="4517" y="1542"/>
                </a:lnTo>
                <a:lnTo>
                  <a:pt x="4343" y="1437"/>
                </a:lnTo>
                <a:lnTo>
                  <a:pt x="4307" y="1389"/>
                </a:lnTo>
                <a:lnTo>
                  <a:pt x="4253" y="1350"/>
                </a:lnTo>
                <a:lnTo>
                  <a:pt x="4208" y="1410"/>
                </a:lnTo>
                <a:lnTo>
                  <a:pt x="4160" y="1404"/>
                </a:lnTo>
                <a:lnTo>
                  <a:pt x="4118" y="1416"/>
                </a:lnTo>
                <a:lnTo>
                  <a:pt x="4127" y="1458"/>
                </a:lnTo>
                <a:lnTo>
                  <a:pt x="4046" y="1458"/>
                </a:lnTo>
                <a:lnTo>
                  <a:pt x="3992" y="1473"/>
                </a:lnTo>
                <a:lnTo>
                  <a:pt x="4004" y="1344"/>
                </a:lnTo>
                <a:lnTo>
                  <a:pt x="3998" y="1065"/>
                </a:lnTo>
                <a:lnTo>
                  <a:pt x="4121" y="945"/>
                </a:lnTo>
                <a:lnTo>
                  <a:pt x="4151" y="882"/>
                </a:lnTo>
                <a:lnTo>
                  <a:pt x="4193" y="894"/>
                </a:lnTo>
                <a:lnTo>
                  <a:pt x="4241" y="783"/>
                </a:lnTo>
                <a:lnTo>
                  <a:pt x="4184" y="705"/>
                </a:lnTo>
                <a:lnTo>
                  <a:pt x="4142" y="633"/>
                </a:lnTo>
                <a:lnTo>
                  <a:pt x="4166" y="579"/>
                </a:lnTo>
                <a:lnTo>
                  <a:pt x="4202" y="576"/>
                </a:lnTo>
                <a:lnTo>
                  <a:pt x="4244" y="579"/>
                </a:lnTo>
                <a:lnTo>
                  <a:pt x="4226" y="516"/>
                </a:lnTo>
                <a:lnTo>
                  <a:pt x="4223" y="447"/>
                </a:lnTo>
                <a:lnTo>
                  <a:pt x="4259" y="471"/>
                </a:lnTo>
                <a:lnTo>
                  <a:pt x="4289" y="549"/>
                </a:lnTo>
                <a:lnTo>
                  <a:pt x="4331" y="657"/>
                </a:lnTo>
                <a:lnTo>
                  <a:pt x="4361" y="789"/>
                </a:lnTo>
                <a:lnTo>
                  <a:pt x="4400" y="870"/>
                </a:lnTo>
                <a:lnTo>
                  <a:pt x="4457" y="927"/>
                </a:lnTo>
                <a:lnTo>
                  <a:pt x="4544" y="984"/>
                </a:lnTo>
                <a:lnTo>
                  <a:pt x="4652" y="1029"/>
                </a:lnTo>
                <a:lnTo>
                  <a:pt x="4648" y="856"/>
                </a:lnTo>
                <a:lnTo>
                  <a:pt x="4624" y="848"/>
                </a:lnTo>
                <a:lnTo>
                  <a:pt x="4600" y="840"/>
                </a:lnTo>
                <a:lnTo>
                  <a:pt x="4584" y="816"/>
                </a:lnTo>
                <a:lnTo>
                  <a:pt x="4604" y="774"/>
                </a:lnTo>
                <a:lnTo>
                  <a:pt x="4592" y="760"/>
                </a:lnTo>
                <a:lnTo>
                  <a:pt x="4600" y="736"/>
                </a:lnTo>
                <a:lnTo>
                  <a:pt x="4576" y="728"/>
                </a:lnTo>
                <a:lnTo>
                  <a:pt x="4552" y="744"/>
                </a:lnTo>
                <a:lnTo>
                  <a:pt x="4544" y="651"/>
                </a:lnTo>
                <a:lnTo>
                  <a:pt x="4496" y="664"/>
                </a:lnTo>
                <a:lnTo>
                  <a:pt x="4464" y="624"/>
                </a:lnTo>
                <a:lnTo>
                  <a:pt x="4416" y="624"/>
                </a:lnTo>
                <a:lnTo>
                  <a:pt x="4344" y="528"/>
                </a:lnTo>
                <a:lnTo>
                  <a:pt x="4320" y="472"/>
                </a:lnTo>
                <a:lnTo>
                  <a:pt x="4384" y="304"/>
                </a:lnTo>
                <a:lnTo>
                  <a:pt x="4264" y="64"/>
                </a:lnTo>
                <a:lnTo>
                  <a:pt x="4304" y="8"/>
                </a:lnTo>
                <a:lnTo>
                  <a:pt x="4296" y="0"/>
                </a:lnTo>
                <a:lnTo>
                  <a:pt x="4216" y="24"/>
                </a:lnTo>
                <a:lnTo>
                  <a:pt x="4168" y="24"/>
                </a:lnTo>
                <a:lnTo>
                  <a:pt x="4115" y="27"/>
                </a:lnTo>
                <a:lnTo>
                  <a:pt x="4068" y="33"/>
                </a:lnTo>
                <a:lnTo>
                  <a:pt x="4001" y="27"/>
                </a:lnTo>
                <a:lnTo>
                  <a:pt x="3928" y="27"/>
                </a:lnTo>
                <a:lnTo>
                  <a:pt x="3841" y="27"/>
                </a:lnTo>
                <a:lnTo>
                  <a:pt x="3760" y="72"/>
                </a:lnTo>
                <a:lnTo>
                  <a:pt x="3832" y="88"/>
                </a:lnTo>
                <a:lnTo>
                  <a:pt x="3840" y="128"/>
                </a:lnTo>
                <a:lnTo>
                  <a:pt x="3768" y="144"/>
                </a:lnTo>
                <a:lnTo>
                  <a:pt x="3720" y="304"/>
                </a:lnTo>
                <a:lnTo>
                  <a:pt x="3672" y="272"/>
                </a:lnTo>
                <a:lnTo>
                  <a:pt x="3608" y="288"/>
                </a:lnTo>
                <a:lnTo>
                  <a:pt x="3568" y="392"/>
                </a:lnTo>
                <a:lnTo>
                  <a:pt x="3488" y="400"/>
                </a:lnTo>
                <a:lnTo>
                  <a:pt x="3448" y="384"/>
                </a:lnTo>
                <a:lnTo>
                  <a:pt x="3400" y="432"/>
                </a:lnTo>
                <a:lnTo>
                  <a:pt x="3336" y="464"/>
                </a:lnTo>
                <a:lnTo>
                  <a:pt x="3328" y="512"/>
                </a:lnTo>
                <a:lnTo>
                  <a:pt x="3352" y="576"/>
                </a:lnTo>
                <a:lnTo>
                  <a:pt x="3248" y="648"/>
                </a:lnTo>
                <a:lnTo>
                  <a:pt x="3256" y="680"/>
                </a:lnTo>
                <a:lnTo>
                  <a:pt x="3160" y="664"/>
                </a:lnTo>
                <a:lnTo>
                  <a:pt x="3112" y="664"/>
                </a:lnTo>
                <a:lnTo>
                  <a:pt x="3136" y="600"/>
                </a:lnTo>
                <a:lnTo>
                  <a:pt x="3040" y="616"/>
                </a:lnTo>
                <a:lnTo>
                  <a:pt x="3056" y="664"/>
                </a:lnTo>
                <a:lnTo>
                  <a:pt x="2960" y="696"/>
                </a:lnTo>
                <a:lnTo>
                  <a:pt x="2944" y="680"/>
                </a:lnTo>
                <a:lnTo>
                  <a:pt x="2824" y="696"/>
                </a:lnTo>
                <a:lnTo>
                  <a:pt x="2736" y="776"/>
                </a:lnTo>
                <a:lnTo>
                  <a:pt x="2832" y="600"/>
                </a:lnTo>
                <a:lnTo>
                  <a:pt x="2784" y="536"/>
                </a:lnTo>
                <a:lnTo>
                  <a:pt x="2720" y="536"/>
                </a:lnTo>
                <a:lnTo>
                  <a:pt x="2696" y="560"/>
                </a:lnTo>
                <a:lnTo>
                  <a:pt x="2664" y="520"/>
                </a:lnTo>
                <a:lnTo>
                  <a:pt x="2664" y="504"/>
                </a:lnTo>
                <a:lnTo>
                  <a:pt x="2656" y="496"/>
                </a:lnTo>
                <a:lnTo>
                  <a:pt x="2600" y="560"/>
                </a:lnTo>
                <a:lnTo>
                  <a:pt x="2608" y="600"/>
                </a:lnTo>
                <a:lnTo>
                  <a:pt x="2544" y="616"/>
                </a:lnTo>
                <a:lnTo>
                  <a:pt x="2544" y="600"/>
                </a:lnTo>
                <a:lnTo>
                  <a:pt x="2448" y="648"/>
                </a:lnTo>
                <a:lnTo>
                  <a:pt x="2384" y="712"/>
                </a:lnTo>
                <a:lnTo>
                  <a:pt x="2400" y="752"/>
                </a:lnTo>
                <a:lnTo>
                  <a:pt x="2272" y="768"/>
                </a:lnTo>
                <a:lnTo>
                  <a:pt x="2256" y="848"/>
                </a:lnTo>
                <a:lnTo>
                  <a:pt x="2304" y="888"/>
                </a:lnTo>
                <a:lnTo>
                  <a:pt x="2240" y="864"/>
                </a:lnTo>
                <a:lnTo>
                  <a:pt x="2200" y="864"/>
                </a:lnTo>
                <a:lnTo>
                  <a:pt x="2112" y="864"/>
                </a:lnTo>
                <a:lnTo>
                  <a:pt x="2112" y="792"/>
                </a:lnTo>
                <a:lnTo>
                  <a:pt x="2064" y="776"/>
                </a:lnTo>
                <a:lnTo>
                  <a:pt x="1960" y="848"/>
                </a:lnTo>
                <a:lnTo>
                  <a:pt x="1936" y="936"/>
                </a:lnTo>
                <a:lnTo>
                  <a:pt x="1960" y="1008"/>
                </a:lnTo>
                <a:lnTo>
                  <a:pt x="1936" y="1016"/>
                </a:lnTo>
                <a:lnTo>
                  <a:pt x="1832" y="896"/>
                </a:lnTo>
                <a:lnTo>
                  <a:pt x="1784" y="928"/>
                </a:lnTo>
                <a:lnTo>
                  <a:pt x="1728" y="920"/>
                </a:lnTo>
                <a:lnTo>
                  <a:pt x="1600" y="864"/>
                </a:lnTo>
                <a:lnTo>
                  <a:pt x="1488" y="864"/>
                </a:lnTo>
                <a:lnTo>
                  <a:pt x="1448" y="872"/>
                </a:lnTo>
                <a:lnTo>
                  <a:pt x="1408" y="856"/>
                </a:lnTo>
                <a:lnTo>
                  <a:pt x="1472" y="816"/>
                </a:lnTo>
                <a:lnTo>
                  <a:pt x="1448" y="760"/>
                </a:lnTo>
                <a:lnTo>
                  <a:pt x="1416" y="792"/>
                </a:lnTo>
                <a:lnTo>
                  <a:pt x="1352" y="856"/>
                </a:lnTo>
                <a:lnTo>
                  <a:pt x="1328" y="832"/>
                </a:lnTo>
                <a:lnTo>
                  <a:pt x="1232" y="832"/>
                </a:lnTo>
                <a:lnTo>
                  <a:pt x="1208" y="872"/>
                </a:lnTo>
                <a:lnTo>
                  <a:pt x="1144" y="816"/>
                </a:lnTo>
                <a:lnTo>
                  <a:pt x="1096" y="800"/>
                </a:lnTo>
                <a:lnTo>
                  <a:pt x="1120" y="784"/>
                </a:lnTo>
                <a:lnTo>
                  <a:pt x="1136" y="760"/>
                </a:lnTo>
                <a:lnTo>
                  <a:pt x="1136" y="736"/>
                </a:lnTo>
                <a:lnTo>
                  <a:pt x="1136" y="712"/>
                </a:lnTo>
                <a:lnTo>
                  <a:pt x="1144" y="688"/>
                </a:lnTo>
                <a:lnTo>
                  <a:pt x="1160" y="664"/>
                </a:lnTo>
                <a:lnTo>
                  <a:pt x="1176" y="688"/>
                </a:lnTo>
                <a:lnTo>
                  <a:pt x="1192" y="712"/>
                </a:lnTo>
                <a:lnTo>
                  <a:pt x="1208" y="736"/>
                </a:lnTo>
                <a:lnTo>
                  <a:pt x="1216" y="760"/>
                </a:lnTo>
                <a:lnTo>
                  <a:pt x="1232" y="784"/>
                </a:lnTo>
                <a:lnTo>
                  <a:pt x="1256" y="784"/>
                </a:lnTo>
                <a:lnTo>
                  <a:pt x="1280" y="784"/>
                </a:lnTo>
                <a:lnTo>
                  <a:pt x="1304" y="792"/>
                </a:lnTo>
                <a:lnTo>
                  <a:pt x="1328" y="792"/>
                </a:lnTo>
                <a:lnTo>
                  <a:pt x="1344" y="768"/>
                </a:lnTo>
                <a:lnTo>
                  <a:pt x="1352" y="736"/>
                </a:lnTo>
                <a:lnTo>
                  <a:pt x="1312" y="544"/>
                </a:lnTo>
                <a:lnTo>
                  <a:pt x="1316" y="513"/>
                </a:lnTo>
                <a:lnTo>
                  <a:pt x="1319" y="483"/>
                </a:lnTo>
              </a:path>
            </a:pathLst>
          </a:custGeom>
          <a:solidFill>
            <a:srgbClr val="009900">
              <a:alpha val="50195"/>
            </a:srgbClr>
          </a:solidFill>
          <a:ln w="9525" cap="rnd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895350" y="3229103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/>
                </a:solidFill>
              </a:rPr>
              <a:t>1815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440119" y="3459163"/>
            <a:ext cx="103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2"/>
                </a:solidFill>
              </a:rPr>
              <a:t>1770s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338519" y="4017963"/>
            <a:ext cx="103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2"/>
                </a:solidFill>
              </a:rPr>
              <a:t>1780s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1268669" y="4849813"/>
            <a:ext cx="1474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2"/>
                </a:solidFill>
              </a:rPr>
              <a:t>1810-20s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2278319" y="5722938"/>
            <a:ext cx="103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2"/>
                </a:solidFill>
              </a:rPr>
              <a:t>1880s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3245107" y="5546725"/>
            <a:ext cx="1474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2"/>
                </a:solidFill>
              </a:rPr>
              <a:t>1850-60s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5529263" y="484663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bg2"/>
                </a:solidFill>
              </a:rPr>
              <a:t>1652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5362575" y="3919538"/>
            <a:ext cx="164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2"/>
                </a:solidFill>
              </a:rPr>
              <a:t>1596-1689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7354888" y="506095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2"/>
                </a:solidFill>
              </a:rPr>
              <a:t>1860</a:t>
            </a: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6953250" y="1836738"/>
            <a:ext cx="96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bg2"/>
                </a:solidFill>
              </a:rPr>
              <a:t>1763-</a:t>
            </a:r>
            <a:br>
              <a:rPr lang="en-US" sz="2400" b="1">
                <a:solidFill>
                  <a:schemeClr val="bg2"/>
                </a:solidFill>
              </a:rPr>
            </a:br>
            <a:r>
              <a:rPr lang="en-US" sz="2400" b="1">
                <a:solidFill>
                  <a:schemeClr val="bg2"/>
                </a:solidFill>
              </a:rPr>
              <a:t>1800</a:t>
            </a: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6010275" y="311943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2"/>
                </a:solidFill>
              </a:rPr>
              <a:t>1638</a:t>
            </a: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7440613" y="2795588"/>
            <a:ext cx="965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bg2"/>
                </a:solidFill>
              </a:rPr>
              <a:t>1697-</a:t>
            </a:r>
            <a:br>
              <a:rPr lang="en-US" sz="2400" b="1">
                <a:solidFill>
                  <a:schemeClr val="bg2"/>
                </a:solidFill>
              </a:rPr>
            </a:br>
            <a:r>
              <a:rPr lang="en-US" sz="2400" b="1">
                <a:solidFill>
                  <a:schemeClr val="bg2"/>
                </a:solidFill>
              </a:rPr>
              <a:t>1732</a:t>
            </a: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6897688" y="347503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2"/>
                </a:solidFill>
              </a:rPr>
              <a:t>1649</a:t>
            </a:r>
          </a:p>
        </p:txBody>
      </p:sp>
      <p:sp>
        <p:nvSpPr>
          <p:cNvPr id="23" name="Line 35">
            <a:extLst>
              <a:ext uri="{FF2B5EF4-FFF2-40B4-BE49-F238E27FC236}">
                <a16:creationId xmlns:a16="http://schemas.microsoft.com/office/drawing/2014/main" id="{3F7D17FE-B594-4DE8-ADB8-66E9A551D4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21231" y="1923204"/>
            <a:ext cx="2722836" cy="68982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lg" len="lg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Line 35">
            <a:extLst>
              <a:ext uri="{FF2B5EF4-FFF2-40B4-BE49-F238E27FC236}">
                <a16:creationId xmlns:a16="http://schemas.microsoft.com/office/drawing/2014/main" id="{9E4034E5-12A7-4568-8E28-DDB2E6D57B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25549" y="1865312"/>
            <a:ext cx="5830631" cy="141763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lg" len="lg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589EAD43-3BE9-498E-9443-179BF5876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9" y="97870"/>
            <a:ext cx="8729662" cy="95475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50000">
                <a:srgbClr val="DDDDDD"/>
              </a:gs>
              <a:gs pos="100000">
                <a:srgbClr val="808080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Geographical Consequences of Russian/Soviet Ascendancy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978824" y="2613025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/>
                </a:solidFill>
              </a:rPr>
              <a:t>1809</a:t>
            </a: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0BDAD304-E87A-4F8A-9EA3-D21F836B1634}"/>
              </a:ext>
            </a:extLst>
          </p:cNvPr>
          <p:cNvSpPr txBox="1">
            <a:spLocks/>
          </p:cNvSpPr>
          <p:nvPr/>
        </p:nvSpPr>
        <p:spPr bwMode="auto">
          <a:xfrm>
            <a:off x="8305800" y="6400800"/>
            <a:ext cx="533400" cy="365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B723895A-4E45-4520-AC97-4ECA86290740}" type="slidenum"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12</a:t>
            </a:fld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(</a:t>
            </a:r>
            <a:fld id="{E9477A0E-99AD-4F6E-87A2-FEA68D2DF4E8}" type="slidenum">
              <a:rPr lang="en-US" smtClean="0"/>
              <a:pPr/>
              <a:t>13</a:t>
            </a:fld>
            <a:r>
              <a:rPr lang="en-US"/>
              <a:t>)</a:t>
            </a:r>
          </a:p>
        </p:txBody>
      </p:sp>
      <p:pic>
        <p:nvPicPr>
          <p:cNvPr id="101381" name="Picture 5" descr="Rus-Study-Color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7576" t="9477" r="46986" b="10948"/>
          <a:stretch>
            <a:fillRect/>
          </a:stretch>
        </p:blipFill>
        <p:spPr bwMode="auto">
          <a:xfrm>
            <a:off x="4756150" y="542925"/>
            <a:ext cx="4095750" cy="5543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832379"/>
            <a:ext cx="5143028" cy="563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2075" tIns="46038" rIns="92075" bIns="46038">
            <a:spAutoFit/>
          </a:bodyPr>
          <a:lstStyle/>
          <a:p>
            <a:pPr marL="406400" indent="-406400">
              <a:buFont typeface="Wingdings" pitchFamily="2" charset="2"/>
              <a:buChar char="Ø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Bolshevik Revolution and the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Soviet, Socialist, Republic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. . (SSR)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 </a:t>
            </a:r>
            <a:b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create </a:t>
            </a:r>
            <a:r>
              <a:rPr lang="en-US" sz="2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used for creation: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--More than 1 mm people </a:t>
            </a:r>
            <a:r>
              <a:rPr lang="en-US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Russian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but in same group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</a:t>
            </a:r>
            <a:r>
              <a:rPr lang="en-US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Border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outside world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groups left in Russia . . .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Tatars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Yakuts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Karelians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. .  </a:t>
            </a:r>
          </a:p>
        </p:txBody>
      </p:sp>
      <p:sp>
        <p:nvSpPr>
          <p:cNvPr id="5" name="Text Box 17">
            <a:extLst>
              <a:ext uri="{FF2B5EF4-FFF2-40B4-BE49-F238E27FC236}">
                <a16:creationId xmlns:a16="http://schemas.microsoft.com/office/drawing/2014/main" id="{B3FA3DB1-FFCC-49CA-86AB-84DE579D6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532" y="571470"/>
            <a:ext cx="335380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CC3300"/>
                </a:solidFill>
                <a:latin typeface="Comic Sans MS" pitchFamily="66" charset="0"/>
              </a:rPr>
              <a:t>Soviet Socialist Republics</a:t>
            </a:r>
            <a:endParaRPr lang="en-US" b="1" dirty="0">
              <a:solidFill>
                <a:srgbClr val="CC3300"/>
              </a:solidFill>
              <a:latin typeface="Comic Sans MS" pitchFamily="66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AE181A7-284D-4EA8-8239-DD1CE0633F00}"/>
              </a:ext>
            </a:extLst>
          </p:cNvPr>
          <p:cNvSpPr txBox="1">
            <a:spLocks/>
          </p:cNvSpPr>
          <p:nvPr/>
        </p:nvSpPr>
        <p:spPr bwMode="auto">
          <a:xfrm>
            <a:off x="8068655" y="6352175"/>
            <a:ext cx="533400" cy="365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B723895A-4E45-4520-AC97-4ECA86290740}" type="slidenum"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13</a:t>
            </a:fld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E5D64-9B39-441C-9FE9-135D1A4F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81E6A-DF36-446D-A454-673EBBCE39A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9EDAD7C-C5FA-4EA4-A613-CFD1BB486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5" y="2112119"/>
            <a:ext cx="7994710" cy="40791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 Box 19">
            <a:extLst>
              <a:ext uri="{FF2B5EF4-FFF2-40B4-BE49-F238E27FC236}">
                <a16:creationId xmlns:a16="http://schemas.microsoft.com/office/drawing/2014/main" id="{AA08D70D-3295-40A0-AC70-0DB20DDA2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61" y="6248400"/>
            <a:ext cx="757389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000" dirty="0"/>
              <a:t>Adapted from </a:t>
            </a:r>
            <a:r>
              <a:rPr lang="en-US" sz="1000" dirty="0" err="1"/>
              <a:t>Centennia</a:t>
            </a:r>
            <a:r>
              <a:rPr lang="en-US" sz="1000" dirty="0"/>
              <a:t> Historical Atlas, as portrayed in </a:t>
            </a:r>
            <a:r>
              <a:rPr lang="en-US" sz="1000" dirty="0">
                <a:hlinkClick r:id="rId3"/>
              </a:rPr>
              <a:t>http://brenocon.com/ukraine_maps/</a:t>
            </a:r>
            <a:r>
              <a:rPr lang="en-US" sz="1000" dirty="0"/>
              <a:t>.  Accessed 3-3-2022.  Base map from Perry-Castaneda Library Map Collection, University of Texas. 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200A466-A664-4701-A078-241755F280A9}"/>
              </a:ext>
            </a:extLst>
          </p:cNvPr>
          <p:cNvSpPr/>
          <p:nvPr/>
        </p:nvSpPr>
        <p:spPr bwMode="auto">
          <a:xfrm>
            <a:off x="4023360" y="3052195"/>
            <a:ext cx="1792294" cy="1828800"/>
          </a:xfrm>
          <a:custGeom>
            <a:avLst/>
            <a:gdLst>
              <a:gd name="connsiteX0" fmla="*/ 0 w 1792294"/>
              <a:gd name="connsiteY0" fmla="*/ 1828800 h 1828800"/>
              <a:gd name="connsiteX1" fmla="*/ 27432 w 1792294"/>
              <a:gd name="connsiteY1" fmla="*/ 1737360 h 1828800"/>
              <a:gd name="connsiteX2" fmla="*/ 82296 w 1792294"/>
              <a:gd name="connsiteY2" fmla="*/ 1691640 h 1828800"/>
              <a:gd name="connsiteX3" fmla="*/ 109728 w 1792294"/>
              <a:gd name="connsiteY3" fmla="*/ 1682496 h 1828800"/>
              <a:gd name="connsiteX4" fmla="*/ 155448 w 1792294"/>
              <a:gd name="connsiteY4" fmla="*/ 1664208 h 1828800"/>
              <a:gd name="connsiteX5" fmla="*/ 182880 w 1792294"/>
              <a:gd name="connsiteY5" fmla="*/ 1655064 h 1828800"/>
              <a:gd name="connsiteX6" fmla="*/ 219456 w 1792294"/>
              <a:gd name="connsiteY6" fmla="*/ 1636776 h 1828800"/>
              <a:gd name="connsiteX7" fmla="*/ 265176 w 1792294"/>
              <a:gd name="connsiteY7" fmla="*/ 1618488 h 1828800"/>
              <a:gd name="connsiteX8" fmla="*/ 292608 w 1792294"/>
              <a:gd name="connsiteY8" fmla="*/ 1600200 h 1828800"/>
              <a:gd name="connsiteX9" fmla="*/ 384048 w 1792294"/>
              <a:gd name="connsiteY9" fmla="*/ 1572768 h 1828800"/>
              <a:gd name="connsiteX10" fmla="*/ 420624 w 1792294"/>
              <a:gd name="connsiteY10" fmla="*/ 1554480 h 1828800"/>
              <a:gd name="connsiteX11" fmla="*/ 530352 w 1792294"/>
              <a:gd name="connsiteY11" fmla="*/ 1536192 h 1828800"/>
              <a:gd name="connsiteX12" fmla="*/ 594360 w 1792294"/>
              <a:gd name="connsiteY12" fmla="*/ 1517904 h 1828800"/>
              <a:gd name="connsiteX13" fmla="*/ 667512 w 1792294"/>
              <a:gd name="connsiteY13" fmla="*/ 1499616 h 1828800"/>
              <a:gd name="connsiteX14" fmla="*/ 731520 w 1792294"/>
              <a:gd name="connsiteY14" fmla="*/ 1472184 h 1828800"/>
              <a:gd name="connsiteX15" fmla="*/ 768096 w 1792294"/>
              <a:gd name="connsiteY15" fmla="*/ 1453896 h 1828800"/>
              <a:gd name="connsiteX16" fmla="*/ 832104 w 1792294"/>
              <a:gd name="connsiteY16" fmla="*/ 1435608 h 1828800"/>
              <a:gd name="connsiteX17" fmla="*/ 941832 w 1792294"/>
              <a:gd name="connsiteY17" fmla="*/ 1389888 h 1828800"/>
              <a:gd name="connsiteX18" fmla="*/ 969264 w 1792294"/>
              <a:gd name="connsiteY18" fmla="*/ 1371600 h 1828800"/>
              <a:gd name="connsiteX19" fmla="*/ 1033272 w 1792294"/>
              <a:gd name="connsiteY19" fmla="*/ 1344168 h 1828800"/>
              <a:gd name="connsiteX20" fmla="*/ 1060704 w 1792294"/>
              <a:gd name="connsiteY20" fmla="*/ 1325880 h 1828800"/>
              <a:gd name="connsiteX21" fmla="*/ 1088136 w 1792294"/>
              <a:gd name="connsiteY21" fmla="*/ 1316736 h 1828800"/>
              <a:gd name="connsiteX22" fmla="*/ 1133856 w 1792294"/>
              <a:gd name="connsiteY22" fmla="*/ 1289304 h 1828800"/>
              <a:gd name="connsiteX23" fmla="*/ 1188720 w 1792294"/>
              <a:gd name="connsiteY23" fmla="*/ 1252728 h 1828800"/>
              <a:gd name="connsiteX24" fmla="*/ 1252728 w 1792294"/>
              <a:gd name="connsiteY24" fmla="*/ 1225296 h 1828800"/>
              <a:gd name="connsiteX25" fmla="*/ 1280160 w 1792294"/>
              <a:gd name="connsiteY25" fmla="*/ 1197864 h 1828800"/>
              <a:gd name="connsiteX26" fmla="*/ 1316736 w 1792294"/>
              <a:gd name="connsiteY26" fmla="*/ 1179576 h 1828800"/>
              <a:gd name="connsiteX27" fmla="*/ 1344168 w 1792294"/>
              <a:gd name="connsiteY27" fmla="*/ 1161288 h 1828800"/>
              <a:gd name="connsiteX28" fmla="*/ 1444752 w 1792294"/>
              <a:gd name="connsiteY28" fmla="*/ 1106424 h 1828800"/>
              <a:gd name="connsiteX29" fmla="*/ 1490472 w 1792294"/>
              <a:gd name="connsiteY29" fmla="*/ 1042416 h 1828800"/>
              <a:gd name="connsiteX30" fmla="*/ 1517904 w 1792294"/>
              <a:gd name="connsiteY30" fmla="*/ 1014984 h 1828800"/>
              <a:gd name="connsiteX31" fmla="*/ 1554480 w 1792294"/>
              <a:gd name="connsiteY31" fmla="*/ 923544 h 1828800"/>
              <a:gd name="connsiteX32" fmla="*/ 1563624 w 1792294"/>
              <a:gd name="connsiteY32" fmla="*/ 877824 h 1828800"/>
              <a:gd name="connsiteX33" fmla="*/ 1581912 w 1792294"/>
              <a:gd name="connsiteY33" fmla="*/ 841248 h 1828800"/>
              <a:gd name="connsiteX34" fmla="*/ 1591056 w 1792294"/>
              <a:gd name="connsiteY34" fmla="*/ 777240 h 1828800"/>
              <a:gd name="connsiteX35" fmla="*/ 1609344 w 1792294"/>
              <a:gd name="connsiteY35" fmla="*/ 630936 h 1828800"/>
              <a:gd name="connsiteX36" fmla="*/ 1627632 w 1792294"/>
              <a:gd name="connsiteY36" fmla="*/ 539496 h 1828800"/>
              <a:gd name="connsiteX37" fmla="*/ 1645920 w 1792294"/>
              <a:gd name="connsiteY37" fmla="*/ 384048 h 1828800"/>
              <a:gd name="connsiteX38" fmla="*/ 1664208 w 1792294"/>
              <a:gd name="connsiteY38" fmla="*/ 310896 h 1828800"/>
              <a:gd name="connsiteX39" fmla="*/ 1673352 w 1792294"/>
              <a:gd name="connsiteY39" fmla="*/ 274320 h 1828800"/>
              <a:gd name="connsiteX40" fmla="*/ 1709928 w 1792294"/>
              <a:gd name="connsiteY40" fmla="*/ 192024 h 1828800"/>
              <a:gd name="connsiteX41" fmla="*/ 1719072 w 1792294"/>
              <a:gd name="connsiteY41" fmla="*/ 164592 h 1828800"/>
              <a:gd name="connsiteX42" fmla="*/ 1755648 w 1792294"/>
              <a:gd name="connsiteY42" fmla="*/ 109728 h 1828800"/>
              <a:gd name="connsiteX43" fmla="*/ 1783080 w 1792294"/>
              <a:gd name="connsiteY43" fmla="*/ 54864 h 1828800"/>
              <a:gd name="connsiteX44" fmla="*/ 1792224 w 1792294"/>
              <a:gd name="connsiteY4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792294" h="1828800" extrusionOk="0">
                <a:moveTo>
                  <a:pt x="0" y="1828800"/>
                </a:moveTo>
                <a:cubicBezTo>
                  <a:pt x="10955" y="1796807"/>
                  <a:pt x="5130" y="1761406"/>
                  <a:pt x="27432" y="1737360"/>
                </a:cubicBezTo>
                <a:cubicBezTo>
                  <a:pt x="41024" y="1721497"/>
                  <a:pt x="67877" y="1694600"/>
                  <a:pt x="82296" y="1691640"/>
                </a:cubicBezTo>
                <a:cubicBezTo>
                  <a:pt x="91056" y="1686750"/>
                  <a:pt x="101311" y="1686227"/>
                  <a:pt x="109728" y="1682496"/>
                </a:cubicBezTo>
                <a:cubicBezTo>
                  <a:pt x="124770" y="1676176"/>
                  <a:pt x="135819" y="1669304"/>
                  <a:pt x="155448" y="1664208"/>
                </a:cubicBezTo>
                <a:cubicBezTo>
                  <a:pt x="165487" y="1659286"/>
                  <a:pt x="173777" y="1659822"/>
                  <a:pt x="182880" y="1655064"/>
                </a:cubicBezTo>
                <a:cubicBezTo>
                  <a:pt x="193529" y="1649601"/>
                  <a:pt x="206175" y="1638875"/>
                  <a:pt x="219456" y="1636776"/>
                </a:cubicBezTo>
                <a:cubicBezTo>
                  <a:pt x="237694" y="1631790"/>
                  <a:pt x="251060" y="1627182"/>
                  <a:pt x="265176" y="1618488"/>
                </a:cubicBezTo>
                <a:cubicBezTo>
                  <a:pt x="272972" y="1612581"/>
                  <a:pt x="282056" y="1602692"/>
                  <a:pt x="292608" y="1600200"/>
                </a:cubicBezTo>
                <a:cubicBezTo>
                  <a:pt x="405679" y="1548292"/>
                  <a:pt x="284401" y="1596894"/>
                  <a:pt x="384048" y="1572768"/>
                </a:cubicBezTo>
                <a:cubicBezTo>
                  <a:pt x="397939" y="1566188"/>
                  <a:pt x="407590" y="1558330"/>
                  <a:pt x="420624" y="1554480"/>
                </a:cubicBezTo>
                <a:cubicBezTo>
                  <a:pt x="456010" y="1544481"/>
                  <a:pt x="493412" y="1546793"/>
                  <a:pt x="530352" y="1536192"/>
                </a:cubicBezTo>
                <a:cubicBezTo>
                  <a:pt x="604452" y="1517763"/>
                  <a:pt x="521275" y="1540240"/>
                  <a:pt x="594360" y="1517904"/>
                </a:cubicBezTo>
                <a:cubicBezTo>
                  <a:pt x="657496" y="1501254"/>
                  <a:pt x="590529" y="1515929"/>
                  <a:pt x="667512" y="1499616"/>
                </a:cubicBezTo>
                <a:cubicBezTo>
                  <a:pt x="715130" y="1451893"/>
                  <a:pt x="666825" y="1498418"/>
                  <a:pt x="731520" y="1472184"/>
                </a:cubicBezTo>
                <a:cubicBezTo>
                  <a:pt x="746302" y="1467778"/>
                  <a:pt x="756873" y="1456927"/>
                  <a:pt x="768096" y="1453896"/>
                </a:cubicBezTo>
                <a:cubicBezTo>
                  <a:pt x="807396" y="1442319"/>
                  <a:pt x="795313" y="1454186"/>
                  <a:pt x="832104" y="1435608"/>
                </a:cubicBezTo>
                <a:cubicBezTo>
                  <a:pt x="922086" y="1384582"/>
                  <a:pt x="868308" y="1408471"/>
                  <a:pt x="941832" y="1389888"/>
                </a:cubicBezTo>
                <a:cubicBezTo>
                  <a:pt x="951760" y="1385869"/>
                  <a:pt x="957258" y="1378674"/>
                  <a:pt x="969264" y="1371600"/>
                </a:cubicBezTo>
                <a:cubicBezTo>
                  <a:pt x="1070035" y="1357046"/>
                  <a:pt x="866868" y="1424557"/>
                  <a:pt x="1033272" y="1344168"/>
                </a:cubicBezTo>
                <a:cubicBezTo>
                  <a:pt x="1041816" y="1337755"/>
                  <a:pt x="1050394" y="1331812"/>
                  <a:pt x="1060704" y="1325880"/>
                </a:cubicBezTo>
                <a:cubicBezTo>
                  <a:pt x="1070355" y="1321728"/>
                  <a:pt x="1077076" y="1320946"/>
                  <a:pt x="1088136" y="1316736"/>
                </a:cubicBezTo>
                <a:cubicBezTo>
                  <a:pt x="1100732" y="1307270"/>
                  <a:pt x="1118556" y="1300861"/>
                  <a:pt x="1133856" y="1289304"/>
                </a:cubicBezTo>
                <a:cubicBezTo>
                  <a:pt x="1151001" y="1277171"/>
                  <a:pt x="1167162" y="1257760"/>
                  <a:pt x="1188720" y="1252728"/>
                </a:cubicBezTo>
                <a:cubicBezTo>
                  <a:pt x="1206776" y="1240396"/>
                  <a:pt x="1235638" y="1239436"/>
                  <a:pt x="1252728" y="1225296"/>
                </a:cubicBezTo>
                <a:cubicBezTo>
                  <a:pt x="1263127" y="1216927"/>
                  <a:pt x="1272095" y="1203057"/>
                  <a:pt x="1280160" y="1197864"/>
                </a:cubicBezTo>
                <a:cubicBezTo>
                  <a:pt x="1293823" y="1187078"/>
                  <a:pt x="1302960" y="1183639"/>
                  <a:pt x="1316736" y="1179576"/>
                </a:cubicBezTo>
                <a:cubicBezTo>
                  <a:pt x="1329219" y="1173685"/>
                  <a:pt x="1336049" y="1163502"/>
                  <a:pt x="1344168" y="1161288"/>
                </a:cubicBezTo>
                <a:cubicBezTo>
                  <a:pt x="1392375" y="1136523"/>
                  <a:pt x="1405326" y="1146870"/>
                  <a:pt x="1444752" y="1106424"/>
                </a:cubicBezTo>
                <a:cubicBezTo>
                  <a:pt x="1538459" y="1037436"/>
                  <a:pt x="1429869" y="1137465"/>
                  <a:pt x="1490472" y="1042416"/>
                </a:cubicBezTo>
                <a:cubicBezTo>
                  <a:pt x="1495699" y="1033976"/>
                  <a:pt x="1510558" y="1024088"/>
                  <a:pt x="1517904" y="1014984"/>
                </a:cubicBezTo>
                <a:cubicBezTo>
                  <a:pt x="1541449" y="947886"/>
                  <a:pt x="1519287" y="980393"/>
                  <a:pt x="1554480" y="923544"/>
                </a:cubicBezTo>
                <a:cubicBezTo>
                  <a:pt x="1557554" y="909135"/>
                  <a:pt x="1558750" y="895207"/>
                  <a:pt x="1563624" y="877824"/>
                </a:cubicBezTo>
                <a:cubicBezTo>
                  <a:pt x="1568201" y="863996"/>
                  <a:pt x="1575678" y="856824"/>
                  <a:pt x="1581912" y="841248"/>
                </a:cubicBezTo>
                <a:cubicBezTo>
                  <a:pt x="1583638" y="821736"/>
                  <a:pt x="1588179" y="799460"/>
                  <a:pt x="1591056" y="777240"/>
                </a:cubicBezTo>
                <a:cubicBezTo>
                  <a:pt x="1604017" y="555441"/>
                  <a:pt x="1608877" y="777822"/>
                  <a:pt x="1609344" y="630936"/>
                </a:cubicBezTo>
                <a:cubicBezTo>
                  <a:pt x="1613049" y="546128"/>
                  <a:pt x="1615179" y="586409"/>
                  <a:pt x="1627632" y="539496"/>
                </a:cubicBezTo>
                <a:cubicBezTo>
                  <a:pt x="1630694" y="524224"/>
                  <a:pt x="1643066" y="402537"/>
                  <a:pt x="1645920" y="384048"/>
                </a:cubicBezTo>
                <a:cubicBezTo>
                  <a:pt x="1651623" y="358177"/>
                  <a:pt x="1656843" y="340871"/>
                  <a:pt x="1664208" y="310896"/>
                </a:cubicBezTo>
                <a:cubicBezTo>
                  <a:pt x="1666908" y="298289"/>
                  <a:pt x="1668508" y="287416"/>
                  <a:pt x="1673352" y="274320"/>
                </a:cubicBezTo>
                <a:cubicBezTo>
                  <a:pt x="1709276" y="229335"/>
                  <a:pt x="1688269" y="264831"/>
                  <a:pt x="1709928" y="192024"/>
                </a:cubicBezTo>
                <a:cubicBezTo>
                  <a:pt x="1713141" y="183211"/>
                  <a:pt x="1712673" y="173558"/>
                  <a:pt x="1719072" y="164592"/>
                </a:cubicBezTo>
                <a:cubicBezTo>
                  <a:pt x="1733951" y="146230"/>
                  <a:pt x="1750415" y="136085"/>
                  <a:pt x="1755648" y="109728"/>
                </a:cubicBezTo>
                <a:cubicBezTo>
                  <a:pt x="1768930" y="71992"/>
                  <a:pt x="1763616" y="92429"/>
                  <a:pt x="1783080" y="54864"/>
                </a:cubicBezTo>
                <a:cubicBezTo>
                  <a:pt x="1794213" y="10253"/>
                  <a:pt x="1791510" y="29966"/>
                  <a:pt x="1792224" y="0"/>
                </a:cubicBezTo>
              </a:path>
            </a:pathLst>
          </a:custGeom>
          <a:noFill/>
          <a:ln w="571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345555465">
                  <a:custGeom>
                    <a:avLst/>
                    <a:gdLst>
                      <a:gd name="connsiteX0" fmla="*/ 0 w 1792294"/>
                      <a:gd name="connsiteY0" fmla="*/ 1828800 h 1828800"/>
                      <a:gd name="connsiteX1" fmla="*/ 27432 w 1792294"/>
                      <a:gd name="connsiteY1" fmla="*/ 1737360 h 1828800"/>
                      <a:gd name="connsiteX2" fmla="*/ 82296 w 1792294"/>
                      <a:gd name="connsiteY2" fmla="*/ 1691640 h 1828800"/>
                      <a:gd name="connsiteX3" fmla="*/ 109728 w 1792294"/>
                      <a:gd name="connsiteY3" fmla="*/ 1682496 h 1828800"/>
                      <a:gd name="connsiteX4" fmla="*/ 155448 w 1792294"/>
                      <a:gd name="connsiteY4" fmla="*/ 1664208 h 1828800"/>
                      <a:gd name="connsiteX5" fmla="*/ 182880 w 1792294"/>
                      <a:gd name="connsiteY5" fmla="*/ 1655064 h 1828800"/>
                      <a:gd name="connsiteX6" fmla="*/ 219456 w 1792294"/>
                      <a:gd name="connsiteY6" fmla="*/ 1636776 h 1828800"/>
                      <a:gd name="connsiteX7" fmla="*/ 265176 w 1792294"/>
                      <a:gd name="connsiteY7" fmla="*/ 1618488 h 1828800"/>
                      <a:gd name="connsiteX8" fmla="*/ 292608 w 1792294"/>
                      <a:gd name="connsiteY8" fmla="*/ 1600200 h 1828800"/>
                      <a:gd name="connsiteX9" fmla="*/ 384048 w 1792294"/>
                      <a:gd name="connsiteY9" fmla="*/ 1572768 h 1828800"/>
                      <a:gd name="connsiteX10" fmla="*/ 420624 w 1792294"/>
                      <a:gd name="connsiteY10" fmla="*/ 1554480 h 1828800"/>
                      <a:gd name="connsiteX11" fmla="*/ 530352 w 1792294"/>
                      <a:gd name="connsiteY11" fmla="*/ 1536192 h 1828800"/>
                      <a:gd name="connsiteX12" fmla="*/ 594360 w 1792294"/>
                      <a:gd name="connsiteY12" fmla="*/ 1517904 h 1828800"/>
                      <a:gd name="connsiteX13" fmla="*/ 667512 w 1792294"/>
                      <a:gd name="connsiteY13" fmla="*/ 1499616 h 1828800"/>
                      <a:gd name="connsiteX14" fmla="*/ 731520 w 1792294"/>
                      <a:gd name="connsiteY14" fmla="*/ 1472184 h 1828800"/>
                      <a:gd name="connsiteX15" fmla="*/ 768096 w 1792294"/>
                      <a:gd name="connsiteY15" fmla="*/ 1453896 h 1828800"/>
                      <a:gd name="connsiteX16" fmla="*/ 832104 w 1792294"/>
                      <a:gd name="connsiteY16" fmla="*/ 1435608 h 1828800"/>
                      <a:gd name="connsiteX17" fmla="*/ 941832 w 1792294"/>
                      <a:gd name="connsiteY17" fmla="*/ 1389888 h 1828800"/>
                      <a:gd name="connsiteX18" fmla="*/ 969264 w 1792294"/>
                      <a:gd name="connsiteY18" fmla="*/ 1371600 h 1828800"/>
                      <a:gd name="connsiteX19" fmla="*/ 1033272 w 1792294"/>
                      <a:gd name="connsiteY19" fmla="*/ 1344168 h 1828800"/>
                      <a:gd name="connsiteX20" fmla="*/ 1060704 w 1792294"/>
                      <a:gd name="connsiteY20" fmla="*/ 1325880 h 1828800"/>
                      <a:gd name="connsiteX21" fmla="*/ 1088136 w 1792294"/>
                      <a:gd name="connsiteY21" fmla="*/ 1316736 h 1828800"/>
                      <a:gd name="connsiteX22" fmla="*/ 1133856 w 1792294"/>
                      <a:gd name="connsiteY22" fmla="*/ 1289304 h 1828800"/>
                      <a:gd name="connsiteX23" fmla="*/ 1188720 w 1792294"/>
                      <a:gd name="connsiteY23" fmla="*/ 1252728 h 1828800"/>
                      <a:gd name="connsiteX24" fmla="*/ 1252728 w 1792294"/>
                      <a:gd name="connsiteY24" fmla="*/ 1225296 h 1828800"/>
                      <a:gd name="connsiteX25" fmla="*/ 1280160 w 1792294"/>
                      <a:gd name="connsiteY25" fmla="*/ 1197864 h 1828800"/>
                      <a:gd name="connsiteX26" fmla="*/ 1316736 w 1792294"/>
                      <a:gd name="connsiteY26" fmla="*/ 1179576 h 1828800"/>
                      <a:gd name="connsiteX27" fmla="*/ 1344168 w 1792294"/>
                      <a:gd name="connsiteY27" fmla="*/ 1161288 h 1828800"/>
                      <a:gd name="connsiteX28" fmla="*/ 1444752 w 1792294"/>
                      <a:gd name="connsiteY28" fmla="*/ 1106424 h 1828800"/>
                      <a:gd name="connsiteX29" fmla="*/ 1490472 w 1792294"/>
                      <a:gd name="connsiteY29" fmla="*/ 1042416 h 1828800"/>
                      <a:gd name="connsiteX30" fmla="*/ 1517904 w 1792294"/>
                      <a:gd name="connsiteY30" fmla="*/ 1014984 h 1828800"/>
                      <a:gd name="connsiteX31" fmla="*/ 1554480 w 1792294"/>
                      <a:gd name="connsiteY31" fmla="*/ 923544 h 1828800"/>
                      <a:gd name="connsiteX32" fmla="*/ 1563624 w 1792294"/>
                      <a:gd name="connsiteY32" fmla="*/ 877824 h 1828800"/>
                      <a:gd name="connsiteX33" fmla="*/ 1581912 w 1792294"/>
                      <a:gd name="connsiteY33" fmla="*/ 841248 h 1828800"/>
                      <a:gd name="connsiteX34" fmla="*/ 1591056 w 1792294"/>
                      <a:gd name="connsiteY34" fmla="*/ 777240 h 1828800"/>
                      <a:gd name="connsiteX35" fmla="*/ 1609344 w 1792294"/>
                      <a:gd name="connsiteY35" fmla="*/ 630936 h 1828800"/>
                      <a:gd name="connsiteX36" fmla="*/ 1627632 w 1792294"/>
                      <a:gd name="connsiteY36" fmla="*/ 539496 h 1828800"/>
                      <a:gd name="connsiteX37" fmla="*/ 1645920 w 1792294"/>
                      <a:gd name="connsiteY37" fmla="*/ 384048 h 1828800"/>
                      <a:gd name="connsiteX38" fmla="*/ 1664208 w 1792294"/>
                      <a:gd name="connsiteY38" fmla="*/ 310896 h 1828800"/>
                      <a:gd name="connsiteX39" fmla="*/ 1673352 w 1792294"/>
                      <a:gd name="connsiteY39" fmla="*/ 274320 h 1828800"/>
                      <a:gd name="connsiteX40" fmla="*/ 1709928 w 1792294"/>
                      <a:gd name="connsiteY40" fmla="*/ 192024 h 1828800"/>
                      <a:gd name="connsiteX41" fmla="*/ 1719072 w 1792294"/>
                      <a:gd name="connsiteY41" fmla="*/ 164592 h 1828800"/>
                      <a:gd name="connsiteX42" fmla="*/ 1755648 w 1792294"/>
                      <a:gd name="connsiteY42" fmla="*/ 109728 h 1828800"/>
                      <a:gd name="connsiteX43" fmla="*/ 1783080 w 1792294"/>
                      <a:gd name="connsiteY43" fmla="*/ 54864 h 1828800"/>
                      <a:gd name="connsiteX44" fmla="*/ 1792224 w 1792294"/>
                      <a:gd name="connsiteY44" fmla="*/ 0 h 1828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792294" h="1828800">
                        <a:moveTo>
                          <a:pt x="0" y="1828800"/>
                        </a:moveTo>
                        <a:cubicBezTo>
                          <a:pt x="6333" y="1797137"/>
                          <a:pt x="9741" y="1765666"/>
                          <a:pt x="27432" y="1737360"/>
                        </a:cubicBezTo>
                        <a:cubicBezTo>
                          <a:pt x="36624" y="1722652"/>
                          <a:pt x="66209" y="1699683"/>
                          <a:pt x="82296" y="1691640"/>
                        </a:cubicBezTo>
                        <a:cubicBezTo>
                          <a:pt x="90917" y="1687329"/>
                          <a:pt x="100703" y="1685880"/>
                          <a:pt x="109728" y="1682496"/>
                        </a:cubicBezTo>
                        <a:cubicBezTo>
                          <a:pt x="125097" y="1676733"/>
                          <a:pt x="140079" y="1669971"/>
                          <a:pt x="155448" y="1664208"/>
                        </a:cubicBezTo>
                        <a:cubicBezTo>
                          <a:pt x="164473" y="1660824"/>
                          <a:pt x="174021" y="1658861"/>
                          <a:pt x="182880" y="1655064"/>
                        </a:cubicBezTo>
                        <a:cubicBezTo>
                          <a:pt x="195409" y="1649694"/>
                          <a:pt x="207000" y="1642312"/>
                          <a:pt x="219456" y="1636776"/>
                        </a:cubicBezTo>
                        <a:cubicBezTo>
                          <a:pt x="234455" y="1630110"/>
                          <a:pt x="250495" y="1625829"/>
                          <a:pt x="265176" y="1618488"/>
                        </a:cubicBezTo>
                        <a:cubicBezTo>
                          <a:pt x="275006" y="1613573"/>
                          <a:pt x="282565" y="1604663"/>
                          <a:pt x="292608" y="1600200"/>
                        </a:cubicBezTo>
                        <a:cubicBezTo>
                          <a:pt x="405162" y="1550176"/>
                          <a:pt x="298933" y="1604686"/>
                          <a:pt x="384048" y="1572768"/>
                        </a:cubicBezTo>
                        <a:cubicBezTo>
                          <a:pt x="396811" y="1567982"/>
                          <a:pt x="407400" y="1557786"/>
                          <a:pt x="420624" y="1554480"/>
                        </a:cubicBezTo>
                        <a:cubicBezTo>
                          <a:pt x="456597" y="1545487"/>
                          <a:pt x="495174" y="1547918"/>
                          <a:pt x="530352" y="1536192"/>
                        </a:cubicBezTo>
                        <a:cubicBezTo>
                          <a:pt x="596125" y="1514268"/>
                          <a:pt x="513988" y="1540867"/>
                          <a:pt x="594360" y="1517904"/>
                        </a:cubicBezTo>
                        <a:cubicBezTo>
                          <a:pt x="659968" y="1499159"/>
                          <a:pt x="574559" y="1518207"/>
                          <a:pt x="667512" y="1499616"/>
                        </a:cubicBezTo>
                        <a:cubicBezTo>
                          <a:pt x="723104" y="1462555"/>
                          <a:pt x="664038" y="1497490"/>
                          <a:pt x="731520" y="1472184"/>
                        </a:cubicBezTo>
                        <a:cubicBezTo>
                          <a:pt x="744283" y="1467398"/>
                          <a:pt x="755333" y="1458682"/>
                          <a:pt x="768096" y="1453896"/>
                        </a:cubicBezTo>
                        <a:cubicBezTo>
                          <a:pt x="808004" y="1438930"/>
                          <a:pt x="797366" y="1451398"/>
                          <a:pt x="832104" y="1435608"/>
                        </a:cubicBezTo>
                        <a:cubicBezTo>
                          <a:pt x="935250" y="1388723"/>
                          <a:pt x="870163" y="1407805"/>
                          <a:pt x="941832" y="1389888"/>
                        </a:cubicBezTo>
                        <a:cubicBezTo>
                          <a:pt x="950976" y="1383792"/>
                          <a:pt x="959434" y="1376515"/>
                          <a:pt x="969264" y="1371600"/>
                        </a:cubicBezTo>
                        <a:cubicBezTo>
                          <a:pt x="1071850" y="1320307"/>
                          <a:pt x="900079" y="1420278"/>
                          <a:pt x="1033272" y="1344168"/>
                        </a:cubicBezTo>
                        <a:cubicBezTo>
                          <a:pt x="1042814" y="1338716"/>
                          <a:pt x="1050874" y="1330795"/>
                          <a:pt x="1060704" y="1325880"/>
                        </a:cubicBezTo>
                        <a:cubicBezTo>
                          <a:pt x="1069325" y="1321569"/>
                          <a:pt x="1079515" y="1321047"/>
                          <a:pt x="1088136" y="1316736"/>
                        </a:cubicBezTo>
                        <a:cubicBezTo>
                          <a:pt x="1104032" y="1308788"/>
                          <a:pt x="1118862" y="1298846"/>
                          <a:pt x="1133856" y="1289304"/>
                        </a:cubicBezTo>
                        <a:cubicBezTo>
                          <a:pt x="1152399" y="1277504"/>
                          <a:pt x="1167868" y="1259679"/>
                          <a:pt x="1188720" y="1252728"/>
                        </a:cubicBezTo>
                        <a:cubicBezTo>
                          <a:pt x="1211107" y="1245266"/>
                          <a:pt x="1232954" y="1239420"/>
                          <a:pt x="1252728" y="1225296"/>
                        </a:cubicBezTo>
                        <a:cubicBezTo>
                          <a:pt x="1263251" y="1217780"/>
                          <a:pt x="1269637" y="1205380"/>
                          <a:pt x="1280160" y="1197864"/>
                        </a:cubicBezTo>
                        <a:cubicBezTo>
                          <a:pt x="1291252" y="1189941"/>
                          <a:pt x="1304901" y="1186339"/>
                          <a:pt x="1316736" y="1179576"/>
                        </a:cubicBezTo>
                        <a:cubicBezTo>
                          <a:pt x="1326278" y="1174124"/>
                          <a:pt x="1334338" y="1166203"/>
                          <a:pt x="1344168" y="1161288"/>
                        </a:cubicBezTo>
                        <a:cubicBezTo>
                          <a:pt x="1389407" y="1138669"/>
                          <a:pt x="1404202" y="1146974"/>
                          <a:pt x="1444752" y="1106424"/>
                        </a:cubicBezTo>
                        <a:cubicBezTo>
                          <a:pt x="1516077" y="1035099"/>
                          <a:pt x="1430294" y="1126665"/>
                          <a:pt x="1490472" y="1042416"/>
                        </a:cubicBezTo>
                        <a:cubicBezTo>
                          <a:pt x="1497988" y="1031893"/>
                          <a:pt x="1508760" y="1024128"/>
                          <a:pt x="1517904" y="1014984"/>
                        </a:cubicBezTo>
                        <a:cubicBezTo>
                          <a:pt x="1540503" y="947188"/>
                          <a:pt x="1527571" y="977362"/>
                          <a:pt x="1554480" y="923544"/>
                        </a:cubicBezTo>
                        <a:cubicBezTo>
                          <a:pt x="1557528" y="908304"/>
                          <a:pt x="1558709" y="892568"/>
                          <a:pt x="1563624" y="877824"/>
                        </a:cubicBezTo>
                        <a:cubicBezTo>
                          <a:pt x="1567935" y="864892"/>
                          <a:pt x="1578325" y="854399"/>
                          <a:pt x="1581912" y="841248"/>
                        </a:cubicBezTo>
                        <a:cubicBezTo>
                          <a:pt x="1587583" y="820455"/>
                          <a:pt x="1588538" y="798645"/>
                          <a:pt x="1591056" y="777240"/>
                        </a:cubicBezTo>
                        <a:cubicBezTo>
                          <a:pt x="1616143" y="563997"/>
                          <a:pt x="1586631" y="778571"/>
                          <a:pt x="1609344" y="630936"/>
                        </a:cubicBezTo>
                        <a:cubicBezTo>
                          <a:pt x="1621352" y="552883"/>
                          <a:pt x="1611001" y="589388"/>
                          <a:pt x="1627632" y="539496"/>
                        </a:cubicBezTo>
                        <a:cubicBezTo>
                          <a:pt x="1629224" y="525169"/>
                          <a:pt x="1642493" y="402328"/>
                          <a:pt x="1645920" y="384048"/>
                        </a:cubicBezTo>
                        <a:cubicBezTo>
                          <a:pt x="1650552" y="359344"/>
                          <a:pt x="1658112" y="335280"/>
                          <a:pt x="1664208" y="310896"/>
                        </a:cubicBezTo>
                        <a:cubicBezTo>
                          <a:pt x="1667256" y="298704"/>
                          <a:pt x="1666381" y="284777"/>
                          <a:pt x="1673352" y="274320"/>
                        </a:cubicBezTo>
                        <a:cubicBezTo>
                          <a:pt x="1702333" y="230848"/>
                          <a:pt x="1688165" y="257314"/>
                          <a:pt x="1709928" y="192024"/>
                        </a:cubicBezTo>
                        <a:cubicBezTo>
                          <a:pt x="1712976" y="182880"/>
                          <a:pt x="1713725" y="172612"/>
                          <a:pt x="1719072" y="164592"/>
                        </a:cubicBezTo>
                        <a:cubicBezTo>
                          <a:pt x="1731264" y="146304"/>
                          <a:pt x="1748697" y="130580"/>
                          <a:pt x="1755648" y="109728"/>
                        </a:cubicBezTo>
                        <a:cubicBezTo>
                          <a:pt x="1768267" y="71870"/>
                          <a:pt x="1759445" y="90316"/>
                          <a:pt x="1783080" y="54864"/>
                        </a:cubicBezTo>
                        <a:cubicBezTo>
                          <a:pt x="1793702" y="12374"/>
                          <a:pt x="1792224" y="30855"/>
                          <a:pt x="1792224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8683657C-3F4F-4727-A3F4-47FD3BA64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4632" y="3322050"/>
            <a:ext cx="262764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Poland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-Lithuania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F279CA1C-9755-479C-A897-7580ED26A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5209" y="4289657"/>
            <a:ext cx="2343911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Golden Horde/</a:t>
            </a:r>
          </a:p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Tatars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CCB28AD-8C8B-466D-B7F7-9AD9307F8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" y="279814"/>
            <a:ext cx="8729662" cy="523862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50000">
                <a:srgbClr val="DDDDDD"/>
              </a:gs>
              <a:gs pos="100000">
                <a:srgbClr val="808080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The Ukrainian “</a:t>
            </a:r>
            <a:r>
              <a:rPr lang="en-US" sz="28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Shatterbelt</a:t>
            </a: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”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E91D24B8-FFE5-458E-8CDF-3CD340D92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53" y="938603"/>
            <a:ext cx="8291493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2075" tIns="46038" rIns="92075" bIns="46038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The generalized political map in </a:t>
            </a:r>
            <a:r>
              <a:rPr lang="en-US" sz="2400" b="1" i="1" u="sng" dirty="0">
                <a:solidFill>
                  <a:srgbClr val="FFFF00"/>
                </a:solidFill>
              </a:rPr>
              <a:t>1400</a:t>
            </a:r>
            <a:r>
              <a:rPr lang="en-US" sz="2400" b="1" dirty="0"/>
              <a:t> (using the current political map as a base).  Mainly n</a:t>
            </a:r>
            <a:r>
              <a:rPr lang="en-US" sz="2400" dirty="0"/>
              <a:t>on-Russian empires had competing interests in Ukraine . . . </a:t>
            </a:r>
            <a:endParaRPr lang="en-US" sz="2400" b="1" i="1" u="sng" dirty="0">
              <a:solidFill>
                <a:srgbClr val="99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079918C2-44F0-48EC-BFAA-DD8AC2637033}"/>
              </a:ext>
            </a:extLst>
          </p:cNvPr>
          <p:cNvSpPr txBox="1">
            <a:spLocks/>
          </p:cNvSpPr>
          <p:nvPr/>
        </p:nvSpPr>
        <p:spPr bwMode="auto">
          <a:xfrm>
            <a:off x="8184346" y="6340475"/>
            <a:ext cx="533400" cy="365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B723895A-4E45-4520-AC97-4ECA86290740}" type="slidenum"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14</a:t>
            </a:fld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1817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E5D64-9B39-441C-9FE9-135D1A4F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81E6A-DF36-446D-A454-673EBBCE39A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9EDAD7C-C5FA-4EA4-A613-CFD1BB486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5" y="1757404"/>
            <a:ext cx="7994710" cy="40791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 Box 19">
            <a:extLst>
              <a:ext uri="{FF2B5EF4-FFF2-40B4-BE49-F238E27FC236}">
                <a16:creationId xmlns:a16="http://schemas.microsoft.com/office/drawing/2014/main" id="{AA08D70D-3295-40A0-AC70-0DB20DDA2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61" y="6248400"/>
            <a:ext cx="757389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000" dirty="0"/>
              <a:t>Adapted from </a:t>
            </a:r>
            <a:r>
              <a:rPr lang="en-US" sz="1000" dirty="0" err="1"/>
              <a:t>Centennia</a:t>
            </a:r>
            <a:r>
              <a:rPr lang="en-US" sz="1000" dirty="0"/>
              <a:t> Historical Atlas, as portrayed in </a:t>
            </a:r>
            <a:r>
              <a:rPr lang="en-US" sz="1000" dirty="0">
                <a:hlinkClick r:id="rId3"/>
              </a:rPr>
              <a:t>http://brenocon.com/ukraine_maps/</a:t>
            </a:r>
            <a:r>
              <a:rPr lang="en-US" sz="1000" dirty="0"/>
              <a:t>.  Accessed 3-3-2022.  Base map from Perry-Castaneda Library Map Collection, University of Texas.  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8683657C-3F4F-4727-A3F4-47FD3BA64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253" y="2757023"/>
            <a:ext cx="2627642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Poland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-Lithuania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(Mainly Poland)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F279CA1C-9755-479C-A897-7580ED26A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8954" y="3457678"/>
            <a:ext cx="1370889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Crimean</a:t>
            </a:r>
          </a:p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Khanate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C34061D-EA4B-485D-BD0D-5187FBA33303}"/>
              </a:ext>
            </a:extLst>
          </p:cNvPr>
          <p:cNvSpPr/>
          <p:nvPr/>
        </p:nvSpPr>
        <p:spPr bwMode="auto">
          <a:xfrm>
            <a:off x="3858768" y="2377107"/>
            <a:ext cx="2048256" cy="2104699"/>
          </a:xfrm>
          <a:custGeom>
            <a:avLst/>
            <a:gdLst>
              <a:gd name="connsiteX0" fmla="*/ 0 w 2048256"/>
              <a:gd name="connsiteY0" fmla="*/ 1691973 h 2104699"/>
              <a:gd name="connsiteX1" fmla="*/ 73152 w 2048256"/>
              <a:gd name="connsiteY1" fmla="*/ 1701117 h 2104699"/>
              <a:gd name="connsiteX2" fmla="*/ 109728 w 2048256"/>
              <a:gd name="connsiteY2" fmla="*/ 1719405 h 2104699"/>
              <a:gd name="connsiteX3" fmla="*/ 155448 w 2048256"/>
              <a:gd name="connsiteY3" fmla="*/ 1737693 h 2104699"/>
              <a:gd name="connsiteX4" fmla="*/ 192024 w 2048256"/>
              <a:gd name="connsiteY4" fmla="*/ 1755981 h 2104699"/>
              <a:gd name="connsiteX5" fmla="*/ 420624 w 2048256"/>
              <a:gd name="connsiteY5" fmla="*/ 1774269 h 2104699"/>
              <a:gd name="connsiteX6" fmla="*/ 548640 w 2048256"/>
              <a:gd name="connsiteY6" fmla="*/ 1792557 h 2104699"/>
              <a:gd name="connsiteX7" fmla="*/ 905256 w 2048256"/>
              <a:gd name="connsiteY7" fmla="*/ 1810845 h 2104699"/>
              <a:gd name="connsiteX8" fmla="*/ 950976 w 2048256"/>
              <a:gd name="connsiteY8" fmla="*/ 1829133 h 2104699"/>
              <a:gd name="connsiteX9" fmla="*/ 1005840 w 2048256"/>
              <a:gd name="connsiteY9" fmla="*/ 1847421 h 2104699"/>
              <a:gd name="connsiteX10" fmla="*/ 1097280 w 2048256"/>
              <a:gd name="connsiteY10" fmla="*/ 1902285 h 2104699"/>
              <a:gd name="connsiteX11" fmla="*/ 1124712 w 2048256"/>
              <a:gd name="connsiteY11" fmla="*/ 1920573 h 2104699"/>
              <a:gd name="connsiteX12" fmla="*/ 1170432 w 2048256"/>
              <a:gd name="connsiteY12" fmla="*/ 1938861 h 2104699"/>
              <a:gd name="connsiteX13" fmla="*/ 1197864 w 2048256"/>
              <a:gd name="connsiteY13" fmla="*/ 1957149 h 2104699"/>
              <a:gd name="connsiteX14" fmla="*/ 1234440 w 2048256"/>
              <a:gd name="connsiteY14" fmla="*/ 1975437 h 2104699"/>
              <a:gd name="connsiteX15" fmla="*/ 1280160 w 2048256"/>
              <a:gd name="connsiteY15" fmla="*/ 1993725 h 2104699"/>
              <a:gd name="connsiteX16" fmla="*/ 1307592 w 2048256"/>
              <a:gd name="connsiteY16" fmla="*/ 2012013 h 2104699"/>
              <a:gd name="connsiteX17" fmla="*/ 1335024 w 2048256"/>
              <a:gd name="connsiteY17" fmla="*/ 2021157 h 2104699"/>
              <a:gd name="connsiteX18" fmla="*/ 1362456 w 2048256"/>
              <a:gd name="connsiteY18" fmla="*/ 2039445 h 2104699"/>
              <a:gd name="connsiteX19" fmla="*/ 1389888 w 2048256"/>
              <a:gd name="connsiteY19" fmla="*/ 2048589 h 2104699"/>
              <a:gd name="connsiteX20" fmla="*/ 1435608 w 2048256"/>
              <a:gd name="connsiteY20" fmla="*/ 2066877 h 2104699"/>
              <a:gd name="connsiteX21" fmla="*/ 1490472 w 2048256"/>
              <a:gd name="connsiteY21" fmla="*/ 2103453 h 2104699"/>
              <a:gd name="connsiteX22" fmla="*/ 1499616 w 2048256"/>
              <a:gd name="connsiteY22" fmla="*/ 2076021 h 2104699"/>
              <a:gd name="connsiteX23" fmla="*/ 1527048 w 2048256"/>
              <a:gd name="connsiteY23" fmla="*/ 2066877 h 2104699"/>
              <a:gd name="connsiteX24" fmla="*/ 1536192 w 2048256"/>
              <a:gd name="connsiteY24" fmla="*/ 2030301 h 2104699"/>
              <a:gd name="connsiteX25" fmla="*/ 1581912 w 2048256"/>
              <a:gd name="connsiteY25" fmla="*/ 1966293 h 2104699"/>
              <a:gd name="connsiteX26" fmla="*/ 1609344 w 2048256"/>
              <a:gd name="connsiteY26" fmla="*/ 1948005 h 2104699"/>
              <a:gd name="connsiteX27" fmla="*/ 1664208 w 2048256"/>
              <a:gd name="connsiteY27" fmla="*/ 1893141 h 2104699"/>
              <a:gd name="connsiteX28" fmla="*/ 1801368 w 2048256"/>
              <a:gd name="connsiteY28" fmla="*/ 1865709 h 2104699"/>
              <a:gd name="connsiteX29" fmla="*/ 1865376 w 2048256"/>
              <a:gd name="connsiteY29" fmla="*/ 1847421 h 2104699"/>
              <a:gd name="connsiteX30" fmla="*/ 1938528 w 2048256"/>
              <a:gd name="connsiteY30" fmla="*/ 1819989 h 2104699"/>
              <a:gd name="connsiteX31" fmla="*/ 1947672 w 2048256"/>
              <a:gd name="connsiteY31" fmla="*/ 1792557 h 2104699"/>
              <a:gd name="connsiteX32" fmla="*/ 1965960 w 2048256"/>
              <a:gd name="connsiteY32" fmla="*/ 1765125 h 2104699"/>
              <a:gd name="connsiteX33" fmla="*/ 1975104 w 2048256"/>
              <a:gd name="connsiteY33" fmla="*/ 1719405 h 2104699"/>
              <a:gd name="connsiteX34" fmla="*/ 1975104 w 2048256"/>
              <a:gd name="connsiteY34" fmla="*/ 1362789 h 2104699"/>
              <a:gd name="connsiteX35" fmla="*/ 1984248 w 2048256"/>
              <a:gd name="connsiteY35" fmla="*/ 1317069 h 2104699"/>
              <a:gd name="connsiteX36" fmla="*/ 2029968 w 2048256"/>
              <a:gd name="connsiteY36" fmla="*/ 1253061 h 2104699"/>
              <a:gd name="connsiteX37" fmla="*/ 2048256 w 2048256"/>
              <a:gd name="connsiteY37" fmla="*/ 1225629 h 2104699"/>
              <a:gd name="connsiteX38" fmla="*/ 2029968 w 2048256"/>
              <a:gd name="connsiteY38" fmla="*/ 1097613 h 2104699"/>
              <a:gd name="connsiteX39" fmla="*/ 2011680 w 2048256"/>
              <a:gd name="connsiteY39" fmla="*/ 1070181 h 2104699"/>
              <a:gd name="connsiteX40" fmla="*/ 2002536 w 2048256"/>
              <a:gd name="connsiteY40" fmla="*/ 1042749 h 2104699"/>
              <a:gd name="connsiteX41" fmla="*/ 1975104 w 2048256"/>
              <a:gd name="connsiteY41" fmla="*/ 1033605 h 2104699"/>
              <a:gd name="connsiteX42" fmla="*/ 1947672 w 2048256"/>
              <a:gd name="connsiteY42" fmla="*/ 1015317 h 2104699"/>
              <a:gd name="connsiteX43" fmla="*/ 1883664 w 2048256"/>
              <a:gd name="connsiteY43" fmla="*/ 951309 h 2104699"/>
              <a:gd name="connsiteX44" fmla="*/ 1856232 w 2048256"/>
              <a:gd name="connsiteY44" fmla="*/ 923877 h 2104699"/>
              <a:gd name="connsiteX45" fmla="*/ 1801368 w 2048256"/>
              <a:gd name="connsiteY45" fmla="*/ 896445 h 2104699"/>
              <a:gd name="connsiteX46" fmla="*/ 1773936 w 2048256"/>
              <a:gd name="connsiteY46" fmla="*/ 887301 h 2104699"/>
              <a:gd name="connsiteX47" fmla="*/ 1746504 w 2048256"/>
              <a:gd name="connsiteY47" fmla="*/ 869013 h 2104699"/>
              <a:gd name="connsiteX48" fmla="*/ 1655064 w 2048256"/>
              <a:gd name="connsiteY48" fmla="*/ 841581 h 2104699"/>
              <a:gd name="connsiteX49" fmla="*/ 1581912 w 2048256"/>
              <a:gd name="connsiteY49" fmla="*/ 795861 h 2104699"/>
              <a:gd name="connsiteX50" fmla="*/ 1554480 w 2048256"/>
              <a:gd name="connsiteY50" fmla="*/ 777573 h 2104699"/>
              <a:gd name="connsiteX51" fmla="*/ 1517904 w 2048256"/>
              <a:gd name="connsiteY51" fmla="*/ 759285 h 2104699"/>
              <a:gd name="connsiteX52" fmla="*/ 1490472 w 2048256"/>
              <a:gd name="connsiteY52" fmla="*/ 731853 h 2104699"/>
              <a:gd name="connsiteX53" fmla="*/ 1453896 w 2048256"/>
              <a:gd name="connsiteY53" fmla="*/ 713565 h 2104699"/>
              <a:gd name="connsiteX54" fmla="*/ 1426464 w 2048256"/>
              <a:gd name="connsiteY54" fmla="*/ 686133 h 2104699"/>
              <a:gd name="connsiteX55" fmla="*/ 1389888 w 2048256"/>
              <a:gd name="connsiteY55" fmla="*/ 658701 h 2104699"/>
              <a:gd name="connsiteX56" fmla="*/ 1362456 w 2048256"/>
              <a:gd name="connsiteY56" fmla="*/ 640413 h 2104699"/>
              <a:gd name="connsiteX57" fmla="*/ 1335024 w 2048256"/>
              <a:gd name="connsiteY57" fmla="*/ 603837 h 2104699"/>
              <a:gd name="connsiteX58" fmla="*/ 1261872 w 2048256"/>
              <a:gd name="connsiteY58" fmla="*/ 530685 h 2104699"/>
              <a:gd name="connsiteX59" fmla="*/ 1207008 w 2048256"/>
              <a:gd name="connsiteY59" fmla="*/ 448389 h 2104699"/>
              <a:gd name="connsiteX60" fmla="*/ 1170432 w 2048256"/>
              <a:gd name="connsiteY60" fmla="*/ 366093 h 2104699"/>
              <a:gd name="connsiteX61" fmla="*/ 1152144 w 2048256"/>
              <a:gd name="connsiteY61" fmla="*/ 302085 h 2104699"/>
              <a:gd name="connsiteX62" fmla="*/ 1115568 w 2048256"/>
              <a:gd name="connsiteY62" fmla="*/ 238077 h 2104699"/>
              <a:gd name="connsiteX63" fmla="*/ 1033272 w 2048256"/>
              <a:gd name="connsiteY63" fmla="*/ 100917 h 2104699"/>
              <a:gd name="connsiteX64" fmla="*/ 1005840 w 2048256"/>
              <a:gd name="connsiteY64" fmla="*/ 82629 h 2104699"/>
              <a:gd name="connsiteX65" fmla="*/ 886968 w 2048256"/>
              <a:gd name="connsiteY65" fmla="*/ 55197 h 2104699"/>
              <a:gd name="connsiteX66" fmla="*/ 850392 w 2048256"/>
              <a:gd name="connsiteY66" fmla="*/ 46053 h 2104699"/>
              <a:gd name="connsiteX67" fmla="*/ 804672 w 2048256"/>
              <a:gd name="connsiteY67" fmla="*/ 36909 h 2104699"/>
              <a:gd name="connsiteX68" fmla="*/ 731520 w 2048256"/>
              <a:gd name="connsiteY68" fmla="*/ 18621 h 2104699"/>
              <a:gd name="connsiteX69" fmla="*/ 612648 w 2048256"/>
              <a:gd name="connsiteY69" fmla="*/ 9477 h 2104699"/>
              <a:gd name="connsiteX70" fmla="*/ 466344 w 2048256"/>
              <a:gd name="connsiteY70" fmla="*/ 333 h 210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048256" h="2104699">
                <a:moveTo>
                  <a:pt x="0" y="1691973"/>
                </a:moveTo>
                <a:cubicBezTo>
                  <a:pt x="24384" y="1695021"/>
                  <a:pt x="49312" y="1695157"/>
                  <a:pt x="73152" y="1701117"/>
                </a:cubicBezTo>
                <a:cubicBezTo>
                  <a:pt x="86376" y="1704423"/>
                  <a:pt x="97272" y="1713869"/>
                  <a:pt x="109728" y="1719405"/>
                </a:cubicBezTo>
                <a:cubicBezTo>
                  <a:pt x="124727" y="1726071"/>
                  <a:pt x="140449" y="1731027"/>
                  <a:pt x="155448" y="1737693"/>
                </a:cubicBezTo>
                <a:cubicBezTo>
                  <a:pt x="167904" y="1743229"/>
                  <a:pt x="179092" y="1751670"/>
                  <a:pt x="192024" y="1755981"/>
                </a:cubicBezTo>
                <a:cubicBezTo>
                  <a:pt x="247914" y="1774611"/>
                  <a:pt x="417328" y="1774104"/>
                  <a:pt x="420624" y="1774269"/>
                </a:cubicBezTo>
                <a:cubicBezTo>
                  <a:pt x="463296" y="1780365"/>
                  <a:pt x="505567" y="1790900"/>
                  <a:pt x="548640" y="1792557"/>
                </a:cubicBezTo>
                <a:cubicBezTo>
                  <a:pt x="826096" y="1803228"/>
                  <a:pt x="707311" y="1795618"/>
                  <a:pt x="905256" y="1810845"/>
                </a:cubicBezTo>
                <a:cubicBezTo>
                  <a:pt x="920496" y="1816941"/>
                  <a:pt x="935550" y="1823524"/>
                  <a:pt x="950976" y="1829133"/>
                </a:cubicBezTo>
                <a:cubicBezTo>
                  <a:pt x="969093" y="1835721"/>
                  <a:pt x="987942" y="1840262"/>
                  <a:pt x="1005840" y="1847421"/>
                </a:cubicBezTo>
                <a:cubicBezTo>
                  <a:pt x="1040987" y="1861480"/>
                  <a:pt x="1065078" y="1880817"/>
                  <a:pt x="1097280" y="1902285"/>
                </a:cubicBezTo>
                <a:cubicBezTo>
                  <a:pt x="1106424" y="1908381"/>
                  <a:pt x="1114508" y="1916492"/>
                  <a:pt x="1124712" y="1920573"/>
                </a:cubicBezTo>
                <a:cubicBezTo>
                  <a:pt x="1139952" y="1926669"/>
                  <a:pt x="1155751" y="1931520"/>
                  <a:pt x="1170432" y="1938861"/>
                </a:cubicBezTo>
                <a:cubicBezTo>
                  <a:pt x="1180262" y="1943776"/>
                  <a:pt x="1188322" y="1951697"/>
                  <a:pt x="1197864" y="1957149"/>
                </a:cubicBezTo>
                <a:cubicBezTo>
                  <a:pt x="1209699" y="1963912"/>
                  <a:pt x="1221984" y="1969901"/>
                  <a:pt x="1234440" y="1975437"/>
                </a:cubicBezTo>
                <a:cubicBezTo>
                  <a:pt x="1249439" y="1982103"/>
                  <a:pt x="1265479" y="1986384"/>
                  <a:pt x="1280160" y="1993725"/>
                </a:cubicBezTo>
                <a:cubicBezTo>
                  <a:pt x="1289990" y="1998640"/>
                  <a:pt x="1297762" y="2007098"/>
                  <a:pt x="1307592" y="2012013"/>
                </a:cubicBezTo>
                <a:cubicBezTo>
                  <a:pt x="1316213" y="2016324"/>
                  <a:pt x="1326403" y="2016846"/>
                  <a:pt x="1335024" y="2021157"/>
                </a:cubicBezTo>
                <a:cubicBezTo>
                  <a:pt x="1344854" y="2026072"/>
                  <a:pt x="1352626" y="2034530"/>
                  <a:pt x="1362456" y="2039445"/>
                </a:cubicBezTo>
                <a:cubicBezTo>
                  <a:pt x="1371077" y="2043756"/>
                  <a:pt x="1380863" y="2045205"/>
                  <a:pt x="1389888" y="2048589"/>
                </a:cubicBezTo>
                <a:cubicBezTo>
                  <a:pt x="1405257" y="2054352"/>
                  <a:pt x="1420368" y="2060781"/>
                  <a:pt x="1435608" y="2066877"/>
                </a:cubicBezTo>
                <a:cubicBezTo>
                  <a:pt x="1440265" y="2071534"/>
                  <a:pt x="1472828" y="2112275"/>
                  <a:pt x="1490472" y="2103453"/>
                </a:cubicBezTo>
                <a:cubicBezTo>
                  <a:pt x="1499093" y="2099142"/>
                  <a:pt x="1492800" y="2082837"/>
                  <a:pt x="1499616" y="2076021"/>
                </a:cubicBezTo>
                <a:cubicBezTo>
                  <a:pt x="1506432" y="2069205"/>
                  <a:pt x="1517904" y="2069925"/>
                  <a:pt x="1527048" y="2066877"/>
                </a:cubicBezTo>
                <a:cubicBezTo>
                  <a:pt x="1530096" y="2054685"/>
                  <a:pt x="1531242" y="2041852"/>
                  <a:pt x="1536192" y="2030301"/>
                </a:cubicBezTo>
                <a:cubicBezTo>
                  <a:pt x="1540086" y="2021215"/>
                  <a:pt x="1579570" y="1968635"/>
                  <a:pt x="1581912" y="1966293"/>
                </a:cubicBezTo>
                <a:cubicBezTo>
                  <a:pt x="1589683" y="1958522"/>
                  <a:pt x="1601130" y="1955306"/>
                  <a:pt x="1609344" y="1948005"/>
                </a:cubicBezTo>
                <a:cubicBezTo>
                  <a:pt x="1628674" y="1930822"/>
                  <a:pt x="1639672" y="1901320"/>
                  <a:pt x="1664208" y="1893141"/>
                </a:cubicBezTo>
                <a:cubicBezTo>
                  <a:pt x="1745256" y="1866125"/>
                  <a:pt x="1699913" y="1876982"/>
                  <a:pt x="1801368" y="1865709"/>
                </a:cubicBezTo>
                <a:cubicBezTo>
                  <a:pt x="1822704" y="1859613"/>
                  <a:pt x="1844773" y="1855662"/>
                  <a:pt x="1865376" y="1847421"/>
                </a:cubicBezTo>
                <a:cubicBezTo>
                  <a:pt x="1959558" y="1809748"/>
                  <a:pt x="1805921" y="1846510"/>
                  <a:pt x="1938528" y="1819989"/>
                </a:cubicBezTo>
                <a:cubicBezTo>
                  <a:pt x="1941576" y="1810845"/>
                  <a:pt x="1943361" y="1801178"/>
                  <a:pt x="1947672" y="1792557"/>
                </a:cubicBezTo>
                <a:cubicBezTo>
                  <a:pt x="1952587" y="1782727"/>
                  <a:pt x="1962101" y="1775415"/>
                  <a:pt x="1965960" y="1765125"/>
                </a:cubicBezTo>
                <a:cubicBezTo>
                  <a:pt x="1971417" y="1750573"/>
                  <a:pt x="1972056" y="1734645"/>
                  <a:pt x="1975104" y="1719405"/>
                </a:cubicBezTo>
                <a:cubicBezTo>
                  <a:pt x="1967640" y="1532794"/>
                  <a:pt x="1958625" y="1519337"/>
                  <a:pt x="1975104" y="1362789"/>
                </a:cubicBezTo>
                <a:cubicBezTo>
                  <a:pt x="1976731" y="1347333"/>
                  <a:pt x="1979333" y="1331813"/>
                  <a:pt x="1984248" y="1317069"/>
                </a:cubicBezTo>
                <a:cubicBezTo>
                  <a:pt x="1999288" y="1271949"/>
                  <a:pt x="2001465" y="1287265"/>
                  <a:pt x="2029968" y="1253061"/>
                </a:cubicBezTo>
                <a:cubicBezTo>
                  <a:pt x="2037003" y="1244618"/>
                  <a:pt x="2042160" y="1234773"/>
                  <a:pt x="2048256" y="1225629"/>
                </a:cubicBezTo>
                <a:cubicBezTo>
                  <a:pt x="2046643" y="1209503"/>
                  <a:pt x="2042938" y="1127877"/>
                  <a:pt x="2029968" y="1097613"/>
                </a:cubicBezTo>
                <a:cubicBezTo>
                  <a:pt x="2025639" y="1087512"/>
                  <a:pt x="2016595" y="1080011"/>
                  <a:pt x="2011680" y="1070181"/>
                </a:cubicBezTo>
                <a:cubicBezTo>
                  <a:pt x="2007369" y="1061560"/>
                  <a:pt x="2009352" y="1049565"/>
                  <a:pt x="2002536" y="1042749"/>
                </a:cubicBezTo>
                <a:cubicBezTo>
                  <a:pt x="1995720" y="1035933"/>
                  <a:pt x="1983725" y="1037916"/>
                  <a:pt x="1975104" y="1033605"/>
                </a:cubicBezTo>
                <a:cubicBezTo>
                  <a:pt x="1965274" y="1028690"/>
                  <a:pt x="1955841" y="1022669"/>
                  <a:pt x="1947672" y="1015317"/>
                </a:cubicBezTo>
                <a:cubicBezTo>
                  <a:pt x="1925244" y="995132"/>
                  <a:pt x="1905000" y="972645"/>
                  <a:pt x="1883664" y="951309"/>
                </a:cubicBezTo>
                <a:cubicBezTo>
                  <a:pt x="1874520" y="942165"/>
                  <a:pt x="1868500" y="927966"/>
                  <a:pt x="1856232" y="923877"/>
                </a:cubicBezTo>
                <a:cubicBezTo>
                  <a:pt x="1787281" y="900893"/>
                  <a:pt x="1872272" y="931897"/>
                  <a:pt x="1801368" y="896445"/>
                </a:cubicBezTo>
                <a:cubicBezTo>
                  <a:pt x="1792747" y="892134"/>
                  <a:pt x="1782557" y="891612"/>
                  <a:pt x="1773936" y="887301"/>
                </a:cubicBezTo>
                <a:cubicBezTo>
                  <a:pt x="1764106" y="882386"/>
                  <a:pt x="1756547" y="873476"/>
                  <a:pt x="1746504" y="869013"/>
                </a:cubicBezTo>
                <a:cubicBezTo>
                  <a:pt x="1717881" y="856292"/>
                  <a:pt x="1685462" y="849181"/>
                  <a:pt x="1655064" y="841581"/>
                </a:cubicBezTo>
                <a:cubicBezTo>
                  <a:pt x="1630680" y="826341"/>
                  <a:pt x="1605837" y="811811"/>
                  <a:pt x="1581912" y="795861"/>
                </a:cubicBezTo>
                <a:cubicBezTo>
                  <a:pt x="1572768" y="789765"/>
                  <a:pt x="1564022" y="783025"/>
                  <a:pt x="1554480" y="777573"/>
                </a:cubicBezTo>
                <a:cubicBezTo>
                  <a:pt x="1542645" y="770810"/>
                  <a:pt x="1528996" y="767208"/>
                  <a:pt x="1517904" y="759285"/>
                </a:cubicBezTo>
                <a:cubicBezTo>
                  <a:pt x="1507381" y="751769"/>
                  <a:pt x="1500995" y="739369"/>
                  <a:pt x="1490472" y="731853"/>
                </a:cubicBezTo>
                <a:cubicBezTo>
                  <a:pt x="1479380" y="723930"/>
                  <a:pt x="1464988" y="721488"/>
                  <a:pt x="1453896" y="713565"/>
                </a:cubicBezTo>
                <a:cubicBezTo>
                  <a:pt x="1443373" y="706049"/>
                  <a:pt x="1436282" y="694549"/>
                  <a:pt x="1426464" y="686133"/>
                </a:cubicBezTo>
                <a:cubicBezTo>
                  <a:pt x="1414893" y="676215"/>
                  <a:pt x="1402289" y="667559"/>
                  <a:pt x="1389888" y="658701"/>
                </a:cubicBezTo>
                <a:cubicBezTo>
                  <a:pt x="1380945" y="652313"/>
                  <a:pt x="1370227" y="648184"/>
                  <a:pt x="1362456" y="640413"/>
                </a:cubicBezTo>
                <a:cubicBezTo>
                  <a:pt x="1351680" y="629637"/>
                  <a:pt x="1345322" y="615071"/>
                  <a:pt x="1335024" y="603837"/>
                </a:cubicBezTo>
                <a:cubicBezTo>
                  <a:pt x="1311722" y="578417"/>
                  <a:pt x="1283794" y="557304"/>
                  <a:pt x="1261872" y="530685"/>
                </a:cubicBezTo>
                <a:cubicBezTo>
                  <a:pt x="1240913" y="505235"/>
                  <a:pt x="1207008" y="448389"/>
                  <a:pt x="1207008" y="448389"/>
                </a:cubicBezTo>
                <a:cubicBezTo>
                  <a:pt x="1185564" y="362612"/>
                  <a:pt x="1215629" y="467786"/>
                  <a:pt x="1170432" y="366093"/>
                </a:cubicBezTo>
                <a:cubicBezTo>
                  <a:pt x="1146994" y="313357"/>
                  <a:pt x="1174432" y="346661"/>
                  <a:pt x="1152144" y="302085"/>
                </a:cubicBezTo>
                <a:cubicBezTo>
                  <a:pt x="1141154" y="280106"/>
                  <a:pt x="1127066" y="259795"/>
                  <a:pt x="1115568" y="238077"/>
                </a:cubicBezTo>
                <a:cubicBezTo>
                  <a:pt x="1082730" y="176050"/>
                  <a:pt x="1078760" y="146405"/>
                  <a:pt x="1033272" y="100917"/>
                </a:cubicBezTo>
                <a:cubicBezTo>
                  <a:pt x="1025501" y="93146"/>
                  <a:pt x="1015883" y="87092"/>
                  <a:pt x="1005840" y="82629"/>
                </a:cubicBezTo>
                <a:cubicBezTo>
                  <a:pt x="951366" y="58418"/>
                  <a:pt x="946763" y="66069"/>
                  <a:pt x="886968" y="55197"/>
                </a:cubicBezTo>
                <a:cubicBezTo>
                  <a:pt x="874603" y="52949"/>
                  <a:pt x="862660" y="48779"/>
                  <a:pt x="850392" y="46053"/>
                </a:cubicBezTo>
                <a:cubicBezTo>
                  <a:pt x="835220" y="42682"/>
                  <a:pt x="819750" y="40678"/>
                  <a:pt x="804672" y="36909"/>
                </a:cubicBezTo>
                <a:cubicBezTo>
                  <a:pt x="759088" y="25513"/>
                  <a:pt x="792186" y="25362"/>
                  <a:pt x="731520" y="18621"/>
                </a:cubicBezTo>
                <a:cubicBezTo>
                  <a:pt x="692022" y="14232"/>
                  <a:pt x="652210" y="13245"/>
                  <a:pt x="612648" y="9477"/>
                </a:cubicBezTo>
                <a:cubicBezTo>
                  <a:pt x="484879" y="-2691"/>
                  <a:pt x="594256" y="333"/>
                  <a:pt x="466344" y="333"/>
                </a:cubicBezTo>
              </a:path>
            </a:pathLst>
          </a:custGeom>
          <a:noFill/>
          <a:ln w="571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F46291F-6971-4EFC-817F-FFC8C125093A}"/>
              </a:ext>
            </a:extLst>
          </p:cNvPr>
          <p:cNvSpPr/>
          <p:nvPr/>
        </p:nvSpPr>
        <p:spPr bwMode="auto">
          <a:xfrm>
            <a:off x="5916168" y="3145536"/>
            <a:ext cx="1426464" cy="356616"/>
          </a:xfrm>
          <a:custGeom>
            <a:avLst/>
            <a:gdLst>
              <a:gd name="connsiteX0" fmla="*/ 0 w 1426464"/>
              <a:gd name="connsiteY0" fmla="*/ 356616 h 356616"/>
              <a:gd name="connsiteX1" fmla="*/ 45720 w 1426464"/>
              <a:gd name="connsiteY1" fmla="*/ 347472 h 356616"/>
              <a:gd name="connsiteX2" fmla="*/ 100584 w 1426464"/>
              <a:gd name="connsiteY2" fmla="*/ 338328 h 356616"/>
              <a:gd name="connsiteX3" fmla="*/ 128016 w 1426464"/>
              <a:gd name="connsiteY3" fmla="*/ 329184 h 356616"/>
              <a:gd name="connsiteX4" fmla="*/ 173736 w 1426464"/>
              <a:gd name="connsiteY4" fmla="*/ 320040 h 356616"/>
              <a:gd name="connsiteX5" fmla="*/ 210312 w 1426464"/>
              <a:gd name="connsiteY5" fmla="*/ 301752 h 356616"/>
              <a:gd name="connsiteX6" fmla="*/ 246888 w 1426464"/>
              <a:gd name="connsiteY6" fmla="*/ 274320 h 356616"/>
              <a:gd name="connsiteX7" fmla="*/ 292608 w 1426464"/>
              <a:gd name="connsiteY7" fmla="*/ 256032 h 356616"/>
              <a:gd name="connsiteX8" fmla="*/ 356616 w 1426464"/>
              <a:gd name="connsiteY8" fmla="*/ 201168 h 356616"/>
              <a:gd name="connsiteX9" fmla="*/ 384048 w 1426464"/>
              <a:gd name="connsiteY9" fmla="*/ 192024 h 356616"/>
              <a:gd name="connsiteX10" fmla="*/ 402336 w 1426464"/>
              <a:gd name="connsiteY10" fmla="*/ 164592 h 356616"/>
              <a:gd name="connsiteX11" fmla="*/ 429768 w 1426464"/>
              <a:gd name="connsiteY11" fmla="*/ 155448 h 356616"/>
              <a:gd name="connsiteX12" fmla="*/ 466344 w 1426464"/>
              <a:gd name="connsiteY12" fmla="*/ 137160 h 356616"/>
              <a:gd name="connsiteX13" fmla="*/ 612648 w 1426464"/>
              <a:gd name="connsiteY13" fmla="*/ 100584 h 356616"/>
              <a:gd name="connsiteX14" fmla="*/ 804672 w 1426464"/>
              <a:gd name="connsiteY14" fmla="*/ 91440 h 356616"/>
              <a:gd name="connsiteX15" fmla="*/ 1051560 w 1426464"/>
              <a:gd name="connsiteY15" fmla="*/ 82296 h 356616"/>
              <a:gd name="connsiteX16" fmla="*/ 1133856 w 1426464"/>
              <a:gd name="connsiteY16" fmla="*/ 73152 h 356616"/>
              <a:gd name="connsiteX17" fmla="*/ 1161288 w 1426464"/>
              <a:gd name="connsiteY17" fmla="*/ 64008 h 356616"/>
              <a:gd name="connsiteX18" fmla="*/ 1225296 w 1426464"/>
              <a:gd name="connsiteY18" fmla="*/ 54864 h 356616"/>
              <a:gd name="connsiteX19" fmla="*/ 1344168 w 1426464"/>
              <a:gd name="connsiteY19" fmla="*/ 36576 h 356616"/>
              <a:gd name="connsiteX20" fmla="*/ 1371600 w 1426464"/>
              <a:gd name="connsiteY20" fmla="*/ 27432 h 356616"/>
              <a:gd name="connsiteX21" fmla="*/ 1408176 w 1426464"/>
              <a:gd name="connsiteY21" fmla="*/ 9144 h 356616"/>
              <a:gd name="connsiteX22" fmla="*/ 1426464 w 1426464"/>
              <a:gd name="connsiteY22" fmla="*/ 0 h 35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26464" h="356616">
                <a:moveTo>
                  <a:pt x="0" y="356616"/>
                </a:moveTo>
                <a:lnTo>
                  <a:pt x="45720" y="347472"/>
                </a:lnTo>
                <a:cubicBezTo>
                  <a:pt x="63961" y="344155"/>
                  <a:pt x="82485" y="342350"/>
                  <a:pt x="100584" y="338328"/>
                </a:cubicBezTo>
                <a:cubicBezTo>
                  <a:pt x="109993" y="336237"/>
                  <a:pt x="118665" y="331522"/>
                  <a:pt x="128016" y="329184"/>
                </a:cubicBezTo>
                <a:cubicBezTo>
                  <a:pt x="143094" y="325415"/>
                  <a:pt x="158496" y="323088"/>
                  <a:pt x="173736" y="320040"/>
                </a:cubicBezTo>
                <a:cubicBezTo>
                  <a:pt x="185928" y="313944"/>
                  <a:pt x="198753" y="308976"/>
                  <a:pt x="210312" y="301752"/>
                </a:cubicBezTo>
                <a:cubicBezTo>
                  <a:pt x="223235" y="293675"/>
                  <a:pt x="233566" y="281721"/>
                  <a:pt x="246888" y="274320"/>
                </a:cubicBezTo>
                <a:cubicBezTo>
                  <a:pt x="261236" y="266349"/>
                  <a:pt x="278260" y="264003"/>
                  <a:pt x="292608" y="256032"/>
                </a:cubicBezTo>
                <a:cubicBezTo>
                  <a:pt x="392504" y="200534"/>
                  <a:pt x="273457" y="256607"/>
                  <a:pt x="356616" y="201168"/>
                </a:cubicBezTo>
                <a:cubicBezTo>
                  <a:pt x="364636" y="195821"/>
                  <a:pt x="374904" y="195072"/>
                  <a:pt x="384048" y="192024"/>
                </a:cubicBezTo>
                <a:cubicBezTo>
                  <a:pt x="390144" y="182880"/>
                  <a:pt x="393754" y="171457"/>
                  <a:pt x="402336" y="164592"/>
                </a:cubicBezTo>
                <a:cubicBezTo>
                  <a:pt x="409862" y="158571"/>
                  <a:pt x="420909" y="159245"/>
                  <a:pt x="429768" y="155448"/>
                </a:cubicBezTo>
                <a:cubicBezTo>
                  <a:pt x="442297" y="150078"/>
                  <a:pt x="453688" y="142222"/>
                  <a:pt x="466344" y="137160"/>
                </a:cubicBezTo>
                <a:cubicBezTo>
                  <a:pt x="505146" y="121639"/>
                  <a:pt x="575753" y="102341"/>
                  <a:pt x="612648" y="100584"/>
                </a:cubicBezTo>
                <a:lnTo>
                  <a:pt x="804672" y="91440"/>
                </a:lnTo>
                <a:lnTo>
                  <a:pt x="1051560" y="82296"/>
                </a:lnTo>
                <a:cubicBezTo>
                  <a:pt x="1078992" y="79248"/>
                  <a:pt x="1106631" y="77690"/>
                  <a:pt x="1133856" y="73152"/>
                </a:cubicBezTo>
                <a:cubicBezTo>
                  <a:pt x="1143363" y="71567"/>
                  <a:pt x="1151837" y="65898"/>
                  <a:pt x="1161288" y="64008"/>
                </a:cubicBezTo>
                <a:cubicBezTo>
                  <a:pt x="1182422" y="59781"/>
                  <a:pt x="1203960" y="57912"/>
                  <a:pt x="1225296" y="54864"/>
                </a:cubicBezTo>
                <a:cubicBezTo>
                  <a:pt x="1291325" y="32854"/>
                  <a:pt x="1212828" y="56782"/>
                  <a:pt x="1344168" y="36576"/>
                </a:cubicBezTo>
                <a:cubicBezTo>
                  <a:pt x="1353695" y="35110"/>
                  <a:pt x="1362741" y="31229"/>
                  <a:pt x="1371600" y="27432"/>
                </a:cubicBezTo>
                <a:cubicBezTo>
                  <a:pt x="1384129" y="22062"/>
                  <a:pt x="1395984" y="15240"/>
                  <a:pt x="1408176" y="9144"/>
                </a:cubicBezTo>
                <a:lnTo>
                  <a:pt x="1426464" y="0"/>
                </a:lnTo>
              </a:path>
            </a:pathLst>
          </a:custGeom>
          <a:noFill/>
          <a:ln w="571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1B599111-65FE-4732-AF93-EC6A3494E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670" y="2559278"/>
            <a:ext cx="109837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Russia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5EBDD20-42E3-4530-B138-63187B21A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53" y="595538"/>
            <a:ext cx="8291493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2075" tIns="46038" rIns="92075" bIns="46038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The map in </a:t>
            </a:r>
            <a:r>
              <a:rPr lang="en-US" sz="2400" b="1" i="1" u="sng" dirty="0">
                <a:solidFill>
                  <a:srgbClr val="FFFF00"/>
                </a:solidFill>
              </a:rPr>
              <a:t>1600</a:t>
            </a:r>
            <a:r>
              <a:rPr lang="en-US" sz="2400" b="1" dirty="0"/>
              <a:t>.  Russians began to take an interest in Ukraine</a:t>
            </a:r>
            <a:r>
              <a:rPr lang="en-US" sz="2400" dirty="0"/>
              <a:t> . . . </a:t>
            </a:r>
            <a:endParaRPr lang="en-US" sz="2400" b="1" i="1" u="sng" dirty="0">
              <a:solidFill>
                <a:srgbClr val="99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3A2E7AE-C138-4C03-AEC6-6B0C26686A44}"/>
              </a:ext>
            </a:extLst>
          </p:cNvPr>
          <p:cNvSpPr txBox="1">
            <a:spLocks/>
          </p:cNvSpPr>
          <p:nvPr/>
        </p:nvSpPr>
        <p:spPr bwMode="auto">
          <a:xfrm>
            <a:off x="8184346" y="6340475"/>
            <a:ext cx="533400" cy="365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B723895A-4E45-4520-AC97-4ECA86290740}" type="slidenum"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15</a:t>
            </a:fld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1345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E5D64-9B39-441C-9FE9-135D1A4F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81E6A-DF36-446D-A454-673EBBCE39A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9EDAD7C-C5FA-4EA4-A613-CFD1BB486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5" y="1757404"/>
            <a:ext cx="7994710" cy="40791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 Box 19">
            <a:extLst>
              <a:ext uri="{FF2B5EF4-FFF2-40B4-BE49-F238E27FC236}">
                <a16:creationId xmlns:a16="http://schemas.microsoft.com/office/drawing/2014/main" id="{AA08D70D-3295-40A0-AC70-0DB20DDA2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61" y="6248400"/>
            <a:ext cx="757389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000" dirty="0"/>
              <a:t>Adapted from </a:t>
            </a:r>
            <a:r>
              <a:rPr lang="en-US" sz="1000" dirty="0" err="1"/>
              <a:t>Centennia</a:t>
            </a:r>
            <a:r>
              <a:rPr lang="en-US" sz="1000" dirty="0"/>
              <a:t> Historical Atlas, as portrayed in </a:t>
            </a:r>
            <a:r>
              <a:rPr lang="en-US" sz="1000" dirty="0">
                <a:hlinkClick r:id="rId3"/>
              </a:rPr>
              <a:t>http://brenocon.com/ukraine_maps/</a:t>
            </a:r>
            <a:r>
              <a:rPr lang="en-US" sz="1000" dirty="0"/>
              <a:t>.  Accessed 3-3-2022.  Base map from Perry-Castaneda Library Map Collection, University of Texas.  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8683657C-3F4F-4727-A3F4-47FD3BA64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460" y="2790110"/>
            <a:ext cx="122180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Poland)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F279CA1C-9755-479C-A897-7580ED26A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8954" y="3457678"/>
            <a:ext cx="1370889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Crimean</a:t>
            </a:r>
          </a:p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Khanate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C34061D-EA4B-485D-BD0D-5187FBA33303}"/>
              </a:ext>
            </a:extLst>
          </p:cNvPr>
          <p:cNvSpPr/>
          <p:nvPr/>
        </p:nvSpPr>
        <p:spPr bwMode="auto">
          <a:xfrm>
            <a:off x="3858768" y="2377107"/>
            <a:ext cx="2048256" cy="2104699"/>
          </a:xfrm>
          <a:custGeom>
            <a:avLst/>
            <a:gdLst>
              <a:gd name="connsiteX0" fmla="*/ 0 w 2048256"/>
              <a:gd name="connsiteY0" fmla="*/ 1691973 h 2104699"/>
              <a:gd name="connsiteX1" fmla="*/ 73152 w 2048256"/>
              <a:gd name="connsiteY1" fmla="*/ 1701117 h 2104699"/>
              <a:gd name="connsiteX2" fmla="*/ 109728 w 2048256"/>
              <a:gd name="connsiteY2" fmla="*/ 1719405 h 2104699"/>
              <a:gd name="connsiteX3" fmla="*/ 155448 w 2048256"/>
              <a:gd name="connsiteY3" fmla="*/ 1737693 h 2104699"/>
              <a:gd name="connsiteX4" fmla="*/ 192024 w 2048256"/>
              <a:gd name="connsiteY4" fmla="*/ 1755981 h 2104699"/>
              <a:gd name="connsiteX5" fmla="*/ 420624 w 2048256"/>
              <a:gd name="connsiteY5" fmla="*/ 1774269 h 2104699"/>
              <a:gd name="connsiteX6" fmla="*/ 548640 w 2048256"/>
              <a:gd name="connsiteY6" fmla="*/ 1792557 h 2104699"/>
              <a:gd name="connsiteX7" fmla="*/ 905256 w 2048256"/>
              <a:gd name="connsiteY7" fmla="*/ 1810845 h 2104699"/>
              <a:gd name="connsiteX8" fmla="*/ 950976 w 2048256"/>
              <a:gd name="connsiteY8" fmla="*/ 1829133 h 2104699"/>
              <a:gd name="connsiteX9" fmla="*/ 1005840 w 2048256"/>
              <a:gd name="connsiteY9" fmla="*/ 1847421 h 2104699"/>
              <a:gd name="connsiteX10" fmla="*/ 1097280 w 2048256"/>
              <a:gd name="connsiteY10" fmla="*/ 1902285 h 2104699"/>
              <a:gd name="connsiteX11" fmla="*/ 1124712 w 2048256"/>
              <a:gd name="connsiteY11" fmla="*/ 1920573 h 2104699"/>
              <a:gd name="connsiteX12" fmla="*/ 1170432 w 2048256"/>
              <a:gd name="connsiteY12" fmla="*/ 1938861 h 2104699"/>
              <a:gd name="connsiteX13" fmla="*/ 1197864 w 2048256"/>
              <a:gd name="connsiteY13" fmla="*/ 1957149 h 2104699"/>
              <a:gd name="connsiteX14" fmla="*/ 1234440 w 2048256"/>
              <a:gd name="connsiteY14" fmla="*/ 1975437 h 2104699"/>
              <a:gd name="connsiteX15" fmla="*/ 1280160 w 2048256"/>
              <a:gd name="connsiteY15" fmla="*/ 1993725 h 2104699"/>
              <a:gd name="connsiteX16" fmla="*/ 1307592 w 2048256"/>
              <a:gd name="connsiteY16" fmla="*/ 2012013 h 2104699"/>
              <a:gd name="connsiteX17" fmla="*/ 1335024 w 2048256"/>
              <a:gd name="connsiteY17" fmla="*/ 2021157 h 2104699"/>
              <a:gd name="connsiteX18" fmla="*/ 1362456 w 2048256"/>
              <a:gd name="connsiteY18" fmla="*/ 2039445 h 2104699"/>
              <a:gd name="connsiteX19" fmla="*/ 1389888 w 2048256"/>
              <a:gd name="connsiteY19" fmla="*/ 2048589 h 2104699"/>
              <a:gd name="connsiteX20" fmla="*/ 1435608 w 2048256"/>
              <a:gd name="connsiteY20" fmla="*/ 2066877 h 2104699"/>
              <a:gd name="connsiteX21" fmla="*/ 1490472 w 2048256"/>
              <a:gd name="connsiteY21" fmla="*/ 2103453 h 2104699"/>
              <a:gd name="connsiteX22" fmla="*/ 1499616 w 2048256"/>
              <a:gd name="connsiteY22" fmla="*/ 2076021 h 2104699"/>
              <a:gd name="connsiteX23" fmla="*/ 1527048 w 2048256"/>
              <a:gd name="connsiteY23" fmla="*/ 2066877 h 2104699"/>
              <a:gd name="connsiteX24" fmla="*/ 1536192 w 2048256"/>
              <a:gd name="connsiteY24" fmla="*/ 2030301 h 2104699"/>
              <a:gd name="connsiteX25" fmla="*/ 1581912 w 2048256"/>
              <a:gd name="connsiteY25" fmla="*/ 1966293 h 2104699"/>
              <a:gd name="connsiteX26" fmla="*/ 1609344 w 2048256"/>
              <a:gd name="connsiteY26" fmla="*/ 1948005 h 2104699"/>
              <a:gd name="connsiteX27" fmla="*/ 1664208 w 2048256"/>
              <a:gd name="connsiteY27" fmla="*/ 1893141 h 2104699"/>
              <a:gd name="connsiteX28" fmla="*/ 1801368 w 2048256"/>
              <a:gd name="connsiteY28" fmla="*/ 1865709 h 2104699"/>
              <a:gd name="connsiteX29" fmla="*/ 1865376 w 2048256"/>
              <a:gd name="connsiteY29" fmla="*/ 1847421 h 2104699"/>
              <a:gd name="connsiteX30" fmla="*/ 1938528 w 2048256"/>
              <a:gd name="connsiteY30" fmla="*/ 1819989 h 2104699"/>
              <a:gd name="connsiteX31" fmla="*/ 1947672 w 2048256"/>
              <a:gd name="connsiteY31" fmla="*/ 1792557 h 2104699"/>
              <a:gd name="connsiteX32" fmla="*/ 1965960 w 2048256"/>
              <a:gd name="connsiteY32" fmla="*/ 1765125 h 2104699"/>
              <a:gd name="connsiteX33" fmla="*/ 1975104 w 2048256"/>
              <a:gd name="connsiteY33" fmla="*/ 1719405 h 2104699"/>
              <a:gd name="connsiteX34" fmla="*/ 1975104 w 2048256"/>
              <a:gd name="connsiteY34" fmla="*/ 1362789 h 2104699"/>
              <a:gd name="connsiteX35" fmla="*/ 1984248 w 2048256"/>
              <a:gd name="connsiteY35" fmla="*/ 1317069 h 2104699"/>
              <a:gd name="connsiteX36" fmla="*/ 2029968 w 2048256"/>
              <a:gd name="connsiteY36" fmla="*/ 1253061 h 2104699"/>
              <a:gd name="connsiteX37" fmla="*/ 2048256 w 2048256"/>
              <a:gd name="connsiteY37" fmla="*/ 1225629 h 2104699"/>
              <a:gd name="connsiteX38" fmla="*/ 2029968 w 2048256"/>
              <a:gd name="connsiteY38" fmla="*/ 1097613 h 2104699"/>
              <a:gd name="connsiteX39" fmla="*/ 2011680 w 2048256"/>
              <a:gd name="connsiteY39" fmla="*/ 1070181 h 2104699"/>
              <a:gd name="connsiteX40" fmla="*/ 2002536 w 2048256"/>
              <a:gd name="connsiteY40" fmla="*/ 1042749 h 2104699"/>
              <a:gd name="connsiteX41" fmla="*/ 1975104 w 2048256"/>
              <a:gd name="connsiteY41" fmla="*/ 1033605 h 2104699"/>
              <a:gd name="connsiteX42" fmla="*/ 1947672 w 2048256"/>
              <a:gd name="connsiteY42" fmla="*/ 1015317 h 2104699"/>
              <a:gd name="connsiteX43" fmla="*/ 1883664 w 2048256"/>
              <a:gd name="connsiteY43" fmla="*/ 951309 h 2104699"/>
              <a:gd name="connsiteX44" fmla="*/ 1856232 w 2048256"/>
              <a:gd name="connsiteY44" fmla="*/ 923877 h 2104699"/>
              <a:gd name="connsiteX45" fmla="*/ 1801368 w 2048256"/>
              <a:gd name="connsiteY45" fmla="*/ 896445 h 2104699"/>
              <a:gd name="connsiteX46" fmla="*/ 1773936 w 2048256"/>
              <a:gd name="connsiteY46" fmla="*/ 887301 h 2104699"/>
              <a:gd name="connsiteX47" fmla="*/ 1746504 w 2048256"/>
              <a:gd name="connsiteY47" fmla="*/ 869013 h 2104699"/>
              <a:gd name="connsiteX48" fmla="*/ 1655064 w 2048256"/>
              <a:gd name="connsiteY48" fmla="*/ 841581 h 2104699"/>
              <a:gd name="connsiteX49" fmla="*/ 1581912 w 2048256"/>
              <a:gd name="connsiteY49" fmla="*/ 795861 h 2104699"/>
              <a:gd name="connsiteX50" fmla="*/ 1554480 w 2048256"/>
              <a:gd name="connsiteY50" fmla="*/ 777573 h 2104699"/>
              <a:gd name="connsiteX51" fmla="*/ 1517904 w 2048256"/>
              <a:gd name="connsiteY51" fmla="*/ 759285 h 2104699"/>
              <a:gd name="connsiteX52" fmla="*/ 1490472 w 2048256"/>
              <a:gd name="connsiteY52" fmla="*/ 731853 h 2104699"/>
              <a:gd name="connsiteX53" fmla="*/ 1453896 w 2048256"/>
              <a:gd name="connsiteY53" fmla="*/ 713565 h 2104699"/>
              <a:gd name="connsiteX54" fmla="*/ 1426464 w 2048256"/>
              <a:gd name="connsiteY54" fmla="*/ 686133 h 2104699"/>
              <a:gd name="connsiteX55" fmla="*/ 1389888 w 2048256"/>
              <a:gd name="connsiteY55" fmla="*/ 658701 h 2104699"/>
              <a:gd name="connsiteX56" fmla="*/ 1362456 w 2048256"/>
              <a:gd name="connsiteY56" fmla="*/ 640413 h 2104699"/>
              <a:gd name="connsiteX57" fmla="*/ 1335024 w 2048256"/>
              <a:gd name="connsiteY57" fmla="*/ 603837 h 2104699"/>
              <a:gd name="connsiteX58" fmla="*/ 1261872 w 2048256"/>
              <a:gd name="connsiteY58" fmla="*/ 530685 h 2104699"/>
              <a:gd name="connsiteX59" fmla="*/ 1207008 w 2048256"/>
              <a:gd name="connsiteY59" fmla="*/ 448389 h 2104699"/>
              <a:gd name="connsiteX60" fmla="*/ 1170432 w 2048256"/>
              <a:gd name="connsiteY60" fmla="*/ 366093 h 2104699"/>
              <a:gd name="connsiteX61" fmla="*/ 1152144 w 2048256"/>
              <a:gd name="connsiteY61" fmla="*/ 302085 h 2104699"/>
              <a:gd name="connsiteX62" fmla="*/ 1115568 w 2048256"/>
              <a:gd name="connsiteY62" fmla="*/ 238077 h 2104699"/>
              <a:gd name="connsiteX63" fmla="*/ 1033272 w 2048256"/>
              <a:gd name="connsiteY63" fmla="*/ 100917 h 2104699"/>
              <a:gd name="connsiteX64" fmla="*/ 1005840 w 2048256"/>
              <a:gd name="connsiteY64" fmla="*/ 82629 h 2104699"/>
              <a:gd name="connsiteX65" fmla="*/ 886968 w 2048256"/>
              <a:gd name="connsiteY65" fmla="*/ 55197 h 2104699"/>
              <a:gd name="connsiteX66" fmla="*/ 850392 w 2048256"/>
              <a:gd name="connsiteY66" fmla="*/ 46053 h 2104699"/>
              <a:gd name="connsiteX67" fmla="*/ 804672 w 2048256"/>
              <a:gd name="connsiteY67" fmla="*/ 36909 h 2104699"/>
              <a:gd name="connsiteX68" fmla="*/ 731520 w 2048256"/>
              <a:gd name="connsiteY68" fmla="*/ 18621 h 2104699"/>
              <a:gd name="connsiteX69" fmla="*/ 612648 w 2048256"/>
              <a:gd name="connsiteY69" fmla="*/ 9477 h 2104699"/>
              <a:gd name="connsiteX70" fmla="*/ 466344 w 2048256"/>
              <a:gd name="connsiteY70" fmla="*/ 333 h 210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048256" h="2104699">
                <a:moveTo>
                  <a:pt x="0" y="1691973"/>
                </a:moveTo>
                <a:cubicBezTo>
                  <a:pt x="24384" y="1695021"/>
                  <a:pt x="49312" y="1695157"/>
                  <a:pt x="73152" y="1701117"/>
                </a:cubicBezTo>
                <a:cubicBezTo>
                  <a:pt x="86376" y="1704423"/>
                  <a:pt x="97272" y="1713869"/>
                  <a:pt x="109728" y="1719405"/>
                </a:cubicBezTo>
                <a:cubicBezTo>
                  <a:pt x="124727" y="1726071"/>
                  <a:pt x="140449" y="1731027"/>
                  <a:pt x="155448" y="1737693"/>
                </a:cubicBezTo>
                <a:cubicBezTo>
                  <a:pt x="167904" y="1743229"/>
                  <a:pt x="179092" y="1751670"/>
                  <a:pt x="192024" y="1755981"/>
                </a:cubicBezTo>
                <a:cubicBezTo>
                  <a:pt x="247914" y="1774611"/>
                  <a:pt x="417328" y="1774104"/>
                  <a:pt x="420624" y="1774269"/>
                </a:cubicBezTo>
                <a:cubicBezTo>
                  <a:pt x="463296" y="1780365"/>
                  <a:pt x="505567" y="1790900"/>
                  <a:pt x="548640" y="1792557"/>
                </a:cubicBezTo>
                <a:cubicBezTo>
                  <a:pt x="826096" y="1803228"/>
                  <a:pt x="707311" y="1795618"/>
                  <a:pt x="905256" y="1810845"/>
                </a:cubicBezTo>
                <a:cubicBezTo>
                  <a:pt x="920496" y="1816941"/>
                  <a:pt x="935550" y="1823524"/>
                  <a:pt x="950976" y="1829133"/>
                </a:cubicBezTo>
                <a:cubicBezTo>
                  <a:pt x="969093" y="1835721"/>
                  <a:pt x="987942" y="1840262"/>
                  <a:pt x="1005840" y="1847421"/>
                </a:cubicBezTo>
                <a:cubicBezTo>
                  <a:pt x="1040987" y="1861480"/>
                  <a:pt x="1065078" y="1880817"/>
                  <a:pt x="1097280" y="1902285"/>
                </a:cubicBezTo>
                <a:cubicBezTo>
                  <a:pt x="1106424" y="1908381"/>
                  <a:pt x="1114508" y="1916492"/>
                  <a:pt x="1124712" y="1920573"/>
                </a:cubicBezTo>
                <a:cubicBezTo>
                  <a:pt x="1139952" y="1926669"/>
                  <a:pt x="1155751" y="1931520"/>
                  <a:pt x="1170432" y="1938861"/>
                </a:cubicBezTo>
                <a:cubicBezTo>
                  <a:pt x="1180262" y="1943776"/>
                  <a:pt x="1188322" y="1951697"/>
                  <a:pt x="1197864" y="1957149"/>
                </a:cubicBezTo>
                <a:cubicBezTo>
                  <a:pt x="1209699" y="1963912"/>
                  <a:pt x="1221984" y="1969901"/>
                  <a:pt x="1234440" y="1975437"/>
                </a:cubicBezTo>
                <a:cubicBezTo>
                  <a:pt x="1249439" y="1982103"/>
                  <a:pt x="1265479" y="1986384"/>
                  <a:pt x="1280160" y="1993725"/>
                </a:cubicBezTo>
                <a:cubicBezTo>
                  <a:pt x="1289990" y="1998640"/>
                  <a:pt x="1297762" y="2007098"/>
                  <a:pt x="1307592" y="2012013"/>
                </a:cubicBezTo>
                <a:cubicBezTo>
                  <a:pt x="1316213" y="2016324"/>
                  <a:pt x="1326403" y="2016846"/>
                  <a:pt x="1335024" y="2021157"/>
                </a:cubicBezTo>
                <a:cubicBezTo>
                  <a:pt x="1344854" y="2026072"/>
                  <a:pt x="1352626" y="2034530"/>
                  <a:pt x="1362456" y="2039445"/>
                </a:cubicBezTo>
                <a:cubicBezTo>
                  <a:pt x="1371077" y="2043756"/>
                  <a:pt x="1380863" y="2045205"/>
                  <a:pt x="1389888" y="2048589"/>
                </a:cubicBezTo>
                <a:cubicBezTo>
                  <a:pt x="1405257" y="2054352"/>
                  <a:pt x="1420368" y="2060781"/>
                  <a:pt x="1435608" y="2066877"/>
                </a:cubicBezTo>
                <a:cubicBezTo>
                  <a:pt x="1440265" y="2071534"/>
                  <a:pt x="1472828" y="2112275"/>
                  <a:pt x="1490472" y="2103453"/>
                </a:cubicBezTo>
                <a:cubicBezTo>
                  <a:pt x="1499093" y="2099142"/>
                  <a:pt x="1492800" y="2082837"/>
                  <a:pt x="1499616" y="2076021"/>
                </a:cubicBezTo>
                <a:cubicBezTo>
                  <a:pt x="1506432" y="2069205"/>
                  <a:pt x="1517904" y="2069925"/>
                  <a:pt x="1527048" y="2066877"/>
                </a:cubicBezTo>
                <a:cubicBezTo>
                  <a:pt x="1530096" y="2054685"/>
                  <a:pt x="1531242" y="2041852"/>
                  <a:pt x="1536192" y="2030301"/>
                </a:cubicBezTo>
                <a:cubicBezTo>
                  <a:pt x="1540086" y="2021215"/>
                  <a:pt x="1579570" y="1968635"/>
                  <a:pt x="1581912" y="1966293"/>
                </a:cubicBezTo>
                <a:cubicBezTo>
                  <a:pt x="1589683" y="1958522"/>
                  <a:pt x="1601130" y="1955306"/>
                  <a:pt x="1609344" y="1948005"/>
                </a:cubicBezTo>
                <a:cubicBezTo>
                  <a:pt x="1628674" y="1930822"/>
                  <a:pt x="1639672" y="1901320"/>
                  <a:pt x="1664208" y="1893141"/>
                </a:cubicBezTo>
                <a:cubicBezTo>
                  <a:pt x="1745256" y="1866125"/>
                  <a:pt x="1699913" y="1876982"/>
                  <a:pt x="1801368" y="1865709"/>
                </a:cubicBezTo>
                <a:cubicBezTo>
                  <a:pt x="1822704" y="1859613"/>
                  <a:pt x="1844773" y="1855662"/>
                  <a:pt x="1865376" y="1847421"/>
                </a:cubicBezTo>
                <a:cubicBezTo>
                  <a:pt x="1959558" y="1809748"/>
                  <a:pt x="1805921" y="1846510"/>
                  <a:pt x="1938528" y="1819989"/>
                </a:cubicBezTo>
                <a:cubicBezTo>
                  <a:pt x="1941576" y="1810845"/>
                  <a:pt x="1943361" y="1801178"/>
                  <a:pt x="1947672" y="1792557"/>
                </a:cubicBezTo>
                <a:cubicBezTo>
                  <a:pt x="1952587" y="1782727"/>
                  <a:pt x="1962101" y="1775415"/>
                  <a:pt x="1965960" y="1765125"/>
                </a:cubicBezTo>
                <a:cubicBezTo>
                  <a:pt x="1971417" y="1750573"/>
                  <a:pt x="1972056" y="1734645"/>
                  <a:pt x="1975104" y="1719405"/>
                </a:cubicBezTo>
                <a:cubicBezTo>
                  <a:pt x="1967640" y="1532794"/>
                  <a:pt x="1958625" y="1519337"/>
                  <a:pt x="1975104" y="1362789"/>
                </a:cubicBezTo>
                <a:cubicBezTo>
                  <a:pt x="1976731" y="1347333"/>
                  <a:pt x="1979333" y="1331813"/>
                  <a:pt x="1984248" y="1317069"/>
                </a:cubicBezTo>
                <a:cubicBezTo>
                  <a:pt x="1999288" y="1271949"/>
                  <a:pt x="2001465" y="1287265"/>
                  <a:pt x="2029968" y="1253061"/>
                </a:cubicBezTo>
                <a:cubicBezTo>
                  <a:pt x="2037003" y="1244618"/>
                  <a:pt x="2042160" y="1234773"/>
                  <a:pt x="2048256" y="1225629"/>
                </a:cubicBezTo>
                <a:cubicBezTo>
                  <a:pt x="2046643" y="1209503"/>
                  <a:pt x="2042938" y="1127877"/>
                  <a:pt x="2029968" y="1097613"/>
                </a:cubicBezTo>
                <a:cubicBezTo>
                  <a:pt x="2025639" y="1087512"/>
                  <a:pt x="2016595" y="1080011"/>
                  <a:pt x="2011680" y="1070181"/>
                </a:cubicBezTo>
                <a:cubicBezTo>
                  <a:pt x="2007369" y="1061560"/>
                  <a:pt x="2009352" y="1049565"/>
                  <a:pt x="2002536" y="1042749"/>
                </a:cubicBezTo>
                <a:cubicBezTo>
                  <a:pt x="1995720" y="1035933"/>
                  <a:pt x="1983725" y="1037916"/>
                  <a:pt x="1975104" y="1033605"/>
                </a:cubicBezTo>
                <a:cubicBezTo>
                  <a:pt x="1965274" y="1028690"/>
                  <a:pt x="1955841" y="1022669"/>
                  <a:pt x="1947672" y="1015317"/>
                </a:cubicBezTo>
                <a:cubicBezTo>
                  <a:pt x="1925244" y="995132"/>
                  <a:pt x="1905000" y="972645"/>
                  <a:pt x="1883664" y="951309"/>
                </a:cubicBezTo>
                <a:cubicBezTo>
                  <a:pt x="1874520" y="942165"/>
                  <a:pt x="1868500" y="927966"/>
                  <a:pt x="1856232" y="923877"/>
                </a:cubicBezTo>
                <a:cubicBezTo>
                  <a:pt x="1787281" y="900893"/>
                  <a:pt x="1872272" y="931897"/>
                  <a:pt x="1801368" y="896445"/>
                </a:cubicBezTo>
                <a:cubicBezTo>
                  <a:pt x="1792747" y="892134"/>
                  <a:pt x="1782557" y="891612"/>
                  <a:pt x="1773936" y="887301"/>
                </a:cubicBezTo>
                <a:cubicBezTo>
                  <a:pt x="1764106" y="882386"/>
                  <a:pt x="1756547" y="873476"/>
                  <a:pt x="1746504" y="869013"/>
                </a:cubicBezTo>
                <a:cubicBezTo>
                  <a:pt x="1717881" y="856292"/>
                  <a:pt x="1685462" y="849181"/>
                  <a:pt x="1655064" y="841581"/>
                </a:cubicBezTo>
                <a:cubicBezTo>
                  <a:pt x="1630680" y="826341"/>
                  <a:pt x="1605837" y="811811"/>
                  <a:pt x="1581912" y="795861"/>
                </a:cubicBezTo>
                <a:cubicBezTo>
                  <a:pt x="1572768" y="789765"/>
                  <a:pt x="1564022" y="783025"/>
                  <a:pt x="1554480" y="777573"/>
                </a:cubicBezTo>
                <a:cubicBezTo>
                  <a:pt x="1542645" y="770810"/>
                  <a:pt x="1528996" y="767208"/>
                  <a:pt x="1517904" y="759285"/>
                </a:cubicBezTo>
                <a:cubicBezTo>
                  <a:pt x="1507381" y="751769"/>
                  <a:pt x="1500995" y="739369"/>
                  <a:pt x="1490472" y="731853"/>
                </a:cubicBezTo>
                <a:cubicBezTo>
                  <a:pt x="1479380" y="723930"/>
                  <a:pt x="1464988" y="721488"/>
                  <a:pt x="1453896" y="713565"/>
                </a:cubicBezTo>
                <a:cubicBezTo>
                  <a:pt x="1443373" y="706049"/>
                  <a:pt x="1436282" y="694549"/>
                  <a:pt x="1426464" y="686133"/>
                </a:cubicBezTo>
                <a:cubicBezTo>
                  <a:pt x="1414893" y="676215"/>
                  <a:pt x="1402289" y="667559"/>
                  <a:pt x="1389888" y="658701"/>
                </a:cubicBezTo>
                <a:cubicBezTo>
                  <a:pt x="1380945" y="652313"/>
                  <a:pt x="1370227" y="648184"/>
                  <a:pt x="1362456" y="640413"/>
                </a:cubicBezTo>
                <a:cubicBezTo>
                  <a:pt x="1351680" y="629637"/>
                  <a:pt x="1345322" y="615071"/>
                  <a:pt x="1335024" y="603837"/>
                </a:cubicBezTo>
                <a:cubicBezTo>
                  <a:pt x="1311722" y="578417"/>
                  <a:pt x="1283794" y="557304"/>
                  <a:pt x="1261872" y="530685"/>
                </a:cubicBezTo>
                <a:cubicBezTo>
                  <a:pt x="1240913" y="505235"/>
                  <a:pt x="1207008" y="448389"/>
                  <a:pt x="1207008" y="448389"/>
                </a:cubicBezTo>
                <a:cubicBezTo>
                  <a:pt x="1185564" y="362612"/>
                  <a:pt x="1215629" y="467786"/>
                  <a:pt x="1170432" y="366093"/>
                </a:cubicBezTo>
                <a:cubicBezTo>
                  <a:pt x="1146994" y="313357"/>
                  <a:pt x="1174432" y="346661"/>
                  <a:pt x="1152144" y="302085"/>
                </a:cubicBezTo>
                <a:cubicBezTo>
                  <a:pt x="1141154" y="280106"/>
                  <a:pt x="1127066" y="259795"/>
                  <a:pt x="1115568" y="238077"/>
                </a:cubicBezTo>
                <a:cubicBezTo>
                  <a:pt x="1082730" y="176050"/>
                  <a:pt x="1078760" y="146405"/>
                  <a:pt x="1033272" y="100917"/>
                </a:cubicBezTo>
                <a:cubicBezTo>
                  <a:pt x="1025501" y="93146"/>
                  <a:pt x="1015883" y="87092"/>
                  <a:pt x="1005840" y="82629"/>
                </a:cubicBezTo>
                <a:cubicBezTo>
                  <a:pt x="951366" y="58418"/>
                  <a:pt x="946763" y="66069"/>
                  <a:pt x="886968" y="55197"/>
                </a:cubicBezTo>
                <a:cubicBezTo>
                  <a:pt x="874603" y="52949"/>
                  <a:pt x="862660" y="48779"/>
                  <a:pt x="850392" y="46053"/>
                </a:cubicBezTo>
                <a:cubicBezTo>
                  <a:pt x="835220" y="42682"/>
                  <a:pt x="819750" y="40678"/>
                  <a:pt x="804672" y="36909"/>
                </a:cubicBezTo>
                <a:cubicBezTo>
                  <a:pt x="759088" y="25513"/>
                  <a:pt x="792186" y="25362"/>
                  <a:pt x="731520" y="18621"/>
                </a:cubicBezTo>
                <a:cubicBezTo>
                  <a:pt x="692022" y="14232"/>
                  <a:pt x="652210" y="13245"/>
                  <a:pt x="612648" y="9477"/>
                </a:cubicBezTo>
                <a:cubicBezTo>
                  <a:pt x="484879" y="-2691"/>
                  <a:pt x="594256" y="333"/>
                  <a:pt x="466344" y="333"/>
                </a:cubicBezTo>
              </a:path>
            </a:pathLst>
          </a:custGeom>
          <a:noFill/>
          <a:ln w="571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F46291F-6971-4EFC-817F-FFC8C125093A}"/>
              </a:ext>
            </a:extLst>
          </p:cNvPr>
          <p:cNvSpPr/>
          <p:nvPr/>
        </p:nvSpPr>
        <p:spPr bwMode="auto">
          <a:xfrm>
            <a:off x="5916168" y="3145536"/>
            <a:ext cx="1426464" cy="356616"/>
          </a:xfrm>
          <a:custGeom>
            <a:avLst/>
            <a:gdLst>
              <a:gd name="connsiteX0" fmla="*/ 0 w 1426464"/>
              <a:gd name="connsiteY0" fmla="*/ 356616 h 356616"/>
              <a:gd name="connsiteX1" fmla="*/ 45720 w 1426464"/>
              <a:gd name="connsiteY1" fmla="*/ 347472 h 356616"/>
              <a:gd name="connsiteX2" fmla="*/ 100584 w 1426464"/>
              <a:gd name="connsiteY2" fmla="*/ 338328 h 356616"/>
              <a:gd name="connsiteX3" fmla="*/ 128016 w 1426464"/>
              <a:gd name="connsiteY3" fmla="*/ 329184 h 356616"/>
              <a:gd name="connsiteX4" fmla="*/ 173736 w 1426464"/>
              <a:gd name="connsiteY4" fmla="*/ 320040 h 356616"/>
              <a:gd name="connsiteX5" fmla="*/ 210312 w 1426464"/>
              <a:gd name="connsiteY5" fmla="*/ 301752 h 356616"/>
              <a:gd name="connsiteX6" fmla="*/ 246888 w 1426464"/>
              <a:gd name="connsiteY6" fmla="*/ 274320 h 356616"/>
              <a:gd name="connsiteX7" fmla="*/ 292608 w 1426464"/>
              <a:gd name="connsiteY7" fmla="*/ 256032 h 356616"/>
              <a:gd name="connsiteX8" fmla="*/ 356616 w 1426464"/>
              <a:gd name="connsiteY8" fmla="*/ 201168 h 356616"/>
              <a:gd name="connsiteX9" fmla="*/ 384048 w 1426464"/>
              <a:gd name="connsiteY9" fmla="*/ 192024 h 356616"/>
              <a:gd name="connsiteX10" fmla="*/ 402336 w 1426464"/>
              <a:gd name="connsiteY10" fmla="*/ 164592 h 356616"/>
              <a:gd name="connsiteX11" fmla="*/ 429768 w 1426464"/>
              <a:gd name="connsiteY11" fmla="*/ 155448 h 356616"/>
              <a:gd name="connsiteX12" fmla="*/ 466344 w 1426464"/>
              <a:gd name="connsiteY12" fmla="*/ 137160 h 356616"/>
              <a:gd name="connsiteX13" fmla="*/ 612648 w 1426464"/>
              <a:gd name="connsiteY13" fmla="*/ 100584 h 356616"/>
              <a:gd name="connsiteX14" fmla="*/ 804672 w 1426464"/>
              <a:gd name="connsiteY14" fmla="*/ 91440 h 356616"/>
              <a:gd name="connsiteX15" fmla="*/ 1051560 w 1426464"/>
              <a:gd name="connsiteY15" fmla="*/ 82296 h 356616"/>
              <a:gd name="connsiteX16" fmla="*/ 1133856 w 1426464"/>
              <a:gd name="connsiteY16" fmla="*/ 73152 h 356616"/>
              <a:gd name="connsiteX17" fmla="*/ 1161288 w 1426464"/>
              <a:gd name="connsiteY17" fmla="*/ 64008 h 356616"/>
              <a:gd name="connsiteX18" fmla="*/ 1225296 w 1426464"/>
              <a:gd name="connsiteY18" fmla="*/ 54864 h 356616"/>
              <a:gd name="connsiteX19" fmla="*/ 1344168 w 1426464"/>
              <a:gd name="connsiteY19" fmla="*/ 36576 h 356616"/>
              <a:gd name="connsiteX20" fmla="*/ 1371600 w 1426464"/>
              <a:gd name="connsiteY20" fmla="*/ 27432 h 356616"/>
              <a:gd name="connsiteX21" fmla="*/ 1408176 w 1426464"/>
              <a:gd name="connsiteY21" fmla="*/ 9144 h 356616"/>
              <a:gd name="connsiteX22" fmla="*/ 1426464 w 1426464"/>
              <a:gd name="connsiteY22" fmla="*/ 0 h 35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26464" h="356616">
                <a:moveTo>
                  <a:pt x="0" y="356616"/>
                </a:moveTo>
                <a:lnTo>
                  <a:pt x="45720" y="347472"/>
                </a:lnTo>
                <a:cubicBezTo>
                  <a:pt x="63961" y="344155"/>
                  <a:pt x="82485" y="342350"/>
                  <a:pt x="100584" y="338328"/>
                </a:cubicBezTo>
                <a:cubicBezTo>
                  <a:pt x="109993" y="336237"/>
                  <a:pt x="118665" y="331522"/>
                  <a:pt x="128016" y="329184"/>
                </a:cubicBezTo>
                <a:cubicBezTo>
                  <a:pt x="143094" y="325415"/>
                  <a:pt x="158496" y="323088"/>
                  <a:pt x="173736" y="320040"/>
                </a:cubicBezTo>
                <a:cubicBezTo>
                  <a:pt x="185928" y="313944"/>
                  <a:pt x="198753" y="308976"/>
                  <a:pt x="210312" y="301752"/>
                </a:cubicBezTo>
                <a:cubicBezTo>
                  <a:pt x="223235" y="293675"/>
                  <a:pt x="233566" y="281721"/>
                  <a:pt x="246888" y="274320"/>
                </a:cubicBezTo>
                <a:cubicBezTo>
                  <a:pt x="261236" y="266349"/>
                  <a:pt x="278260" y="264003"/>
                  <a:pt x="292608" y="256032"/>
                </a:cubicBezTo>
                <a:cubicBezTo>
                  <a:pt x="392504" y="200534"/>
                  <a:pt x="273457" y="256607"/>
                  <a:pt x="356616" y="201168"/>
                </a:cubicBezTo>
                <a:cubicBezTo>
                  <a:pt x="364636" y="195821"/>
                  <a:pt x="374904" y="195072"/>
                  <a:pt x="384048" y="192024"/>
                </a:cubicBezTo>
                <a:cubicBezTo>
                  <a:pt x="390144" y="182880"/>
                  <a:pt x="393754" y="171457"/>
                  <a:pt x="402336" y="164592"/>
                </a:cubicBezTo>
                <a:cubicBezTo>
                  <a:pt x="409862" y="158571"/>
                  <a:pt x="420909" y="159245"/>
                  <a:pt x="429768" y="155448"/>
                </a:cubicBezTo>
                <a:cubicBezTo>
                  <a:pt x="442297" y="150078"/>
                  <a:pt x="453688" y="142222"/>
                  <a:pt x="466344" y="137160"/>
                </a:cubicBezTo>
                <a:cubicBezTo>
                  <a:pt x="505146" y="121639"/>
                  <a:pt x="575753" y="102341"/>
                  <a:pt x="612648" y="100584"/>
                </a:cubicBezTo>
                <a:lnTo>
                  <a:pt x="804672" y="91440"/>
                </a:lnTo>
                <a:lnTo>
                  <a:pt x="1051560" y="82296"/>
                </a:lnTo>
                <a:cubicBezTo>
                  <a:pt x="1078992" y="79248"/>
                  <a:pt x="1106631" y="77690"/>
                  <a:pt x="1133856" y="73152"/>
                </a:cubicBezTo>
                <a:cubicBezTo>
                  <a:pt x="1143363" y="71567"/>
                  <a:pt x="1151837" y="65898"/>
                  <a:pt x="1161288" y="64008"/>
                </a:cubicBezTo>
                <a:cubicBezTo>
                  <a:pt x="1182422" y="59781"/>
                  <a:pt x="1203960" y="57912"/>
                  <a:pt x="1225296" y="54864"/>
                </a:cubicBezTo>
                <a:cubicBezTo>
                  <a:pt x="1291325" y="32854"/>
                  <a:pt x="1212828" y="56782"/>
                  <a:pt x="1344168" y="36576"/>
                </a:cubicBezTo>
                <a:cubicBezTo>
                  <a:pt x="1353695" y="35110"/>
                  <a:pt x="1362741" y="31229"/>
                  <a:pt x="1371600" y="27432"/>
                </a:cubicBezTo>
                <a:cubicBezTo>
                  <a:pt x="1384129" y="22062"/>
                  <a:pt x="1395984" y="15240"/>
                  <a:pt x="1408176" y="9144"/>
                </a:cubicBezTo>
                <a:lnTo>
                  <a:pt x="1426464" y="0"/>
                </a:lnTo>
              </a:path>
            </a:pathLst>
          </a:custGeom>
          <a:noFill/>
          <a:ln w="571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1B599111-65FE-4732-AF93-EC6A3494E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670" y="2559278"/>
            <a:ext cx="109837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Russia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384B67D-5C94-4AD9-B471-2195FC0FF132}"/>
              </a:ext>
            </a:extLst>
          </p:cNvPr>
          <p:cNvSpPr/>
          <p:nvPr/>
        </p:nvSpPr>
        <p:spPr bwMode="auto">
          <a:xfrm>
            <a:off x="3602717" y="2395728"/>
            <a:ext cx="685819" cy="1527048"/>
          </a:xfrm>
          <a:custGeom>
            <a:avLst/>
            <a:gdLst>
              <a:gd name="connsiteX0" fmla="*/ 685819 w 685819"/>
              <a:gd name="connsiteY0" fmla="*/ 0 h 1527048"/>
              <a:gd name="connsiteX1" fmla="*/ 667531 w 685819"/>
              <a:gd name="connsiteY1" fmla="*/ 45720 h 1527048"/>
              <a:gd name="connsiteX2" fmla="*/ 603523 w 685819"/>
              <a:gd name="connsiteY2" fmla="*/ 164592 h 1527048"/>
              <a:gd name="connsiteX3" fmla="*/ 576091 w 685819"/>
              <a:gd name="connsiteY3" fmla="*/ 237744 h 1527048"/>
              <a:gd name="connsiteX4" fmla="*/ 566947 w 685819"/>
              <a:gd name="connsiteY4" fmla="*/ 265176 h 1527048"/>
              <a:gd name="connsiteX5" fmla="*/ 539515 w 685819"/>
              <a:gd name="connsiteY5" fmla="*/ 292608 h 1527048"/>
              <a:gd name="connsiteX6" fmla="*/ 502939 w 685819"/>
              <a:gd name="connsiteY6" fmla="*/ 356616 h 1527048"/>
              <a:gd name="connsiteX7" fmla="*/ 493795 w 685819"/>
              <a:gd name="connsiteY7" fmla="*/ 384048 h 1527048"/>
              <a:gd name="connsiteX8" fmla="*/ 466363 w 685819"/>
              <a:gd name="connsiteY8" fmla="*/ 420624 h 1527048"/>
              <a:gd name="connsiteX9" fmla="*/ 420643 w 685819"/>
              <a:gd name="connsiteY9" fmla="*/ 475488 h 1527048"/>
              <a:gd name="connsiteX10" fmla="*/ 402355 w 685819"/>
              <a:gd name="connsiteY10" fmla="*/ 502920 h 1527048"/>
              <a:gd name="connsiteX11" fmla="*/ 338347 w 685819"/>
              <a:gd name="connsiteY11" fmla="*/ 548640 h 1527048"/>
              <a:gd name="connsiteX12" fmla="*/ 292627 w 685819"/>
              <a:gd name="connsiteY12" fmla="*/ 585216 h 1527048"/>
              <a:gd name="connsiteX13" fmla="*/ 265195 w 685819"/>
              <a:gd name="connsiteY13" fmla="*/ 603504 h 1527048"/>
              <a:gd name="connsiteX14" fmla="*/ 219475 w 685819"/>
              <a:gd name="connsiteY14" fmla="*/ 658368 h 1527048"/>
              <a:gd name="connsiteX15" fmla="*/ 192043 w 685819"/>
              <a:gd name="connsiteY15" fmla="*/ 685800 h 1527048"/>
              <a:gd name="connsiteX16" fmla="*/ 164611 w 685819"/>
              <a:gd name="connsiteY16" fmla="*/ 749808 h 1527048"/>
              <a:gd name="connsiteX17" fmla="*/ 137179 w 685819"/>
              <a:gd name="connsiteY17" fmla="*/ 768096 h 1527048"/>
              <a:gd name="connsiteX18" fmla="*/ 128035 w 685819"/>
              <a:gd name="connsiteY18" fmla="*/ 795528 h 1527048"/>
              <a:gd name="connsiteX19" fmla="*/ 109747 w 685819"/>
              <a:gd name="connsiteY19" fmla="*/ 832104 h 1527048"/>
              <a:gd name="connsiteX20" fmla="*/ 100603 w 685819"/>
              <a:gd name="connsiteY20" fmla="*/ 896112 h 1527048"/>
              <a:gd name="connsiteX21" fmla="*/ 82315 w 685819"/>
              <a:gd name="connsiteY21" fmla="*/ 987552 h 1527048"/>
              <a:gd name="connsiteX22" fmla="*/ 91459 w 685819"/>
              <a:gd name="connsiteY22" fmla="*/ 1133856 h 1527048"/>
              <a:gd name="connsiteX23" fmla="*/ 118891 w 685819"/>
              <a:gd name="connsiteY23" fmla="*/ 1161288 h 1527048"/>
              <a:gd name="connsiteX24" fmla="*/ 146323 w 685819"/>
              <a:gd name="connsiteY24" fmla="*/ 1225296 h 1527048"/>
              <a:gd name="connsiteX25" fmla="*/ 128035 w 685819"/>
              <a:gd name="connsiteY25" fmla="*/ 1389888 h 1527048"/>
              <a:gd name="connsiteX26" fmla="*/ 109747 w 685819"/>
              <a:gd name="connsiteY26" fmla="*/ 1417320 h 1527048"/>
              <a:gd name="connsiteX27" fmla="*/ 73171 w 685819"/>
              <a:gd name="connsiteY27" fmla="*/ 1444752 h 1527048"/>
              <a:gd name="connsiteX28" fmla="*/ 45739 w 685819"/>
              <a:gd name="connsiteY28" fmla="*/ 1481328 h 1527048"/>
              <a:gd name="connsiteX29" fmla="*/ 19 w 685819"/>
              <a:gd name="connsiteY29" fmla="*/ 1527048 h 152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85819" h="1527048">
                <a:moveTo>
                  <a:pt x="685819" y="0"/>
                </a:moveTo>
                <a:cubicBezTo>
                  <a:pt x="679723" y="15240"/>
                  <a:pt x="674872" y="31039"/>
                  <a:pt x="667531" y="45720"/>
                </a:cubicBezTo>
                <a:cubicBezTo>
                  <a:pt x="648189" y="84403"/>
                  <a:pt x="614122" y="122196"/>
                  <a:pt x="603523" y="164592"/>
                </a:cubicBezTo>
                <a:cubicBezTo>
                  <a:pt x="586665" y="232026"/>
                  <a:pt x="604781" y="170801"/>
                  <a:pt x="576091" y="237744"/>
                </a:cubicBezTo>
                <a:cubicBezTo>
                  <a:pt x="572294" y="246603"/>
                  <a:pt x="572294" y="257156"/>
                  <a:pt x="566947" y="265176"/>
                </a:cubicBezTo>
                <a:cubicBezTo>
                  <a:pt x="559774" y="275936"/>
                  <a:pt x="548659" y="283464"/>
                  <a:pt x="539515" y="292608"/>
                </a:cubicBezTo>
                <a:cubicBezTo>
                  <a:pt x="518549" y="355505"/>
                  <a:pt x="547226" y="279114"/>
                  <a:pt x="502939" y="356616"/>
                </a:cubicBezTo>
                <a:cubicBezTo>
                  <a:pt x="498157" y="364985"/>
                  <a:pt x="498577" y="375679"/>
                  <a:pt x="493795" y="384048"/>
                </a:cubicBezTo>
                <a:cubicBezTo>
                  <a:pt x="486234" y="397280"/>
                  <a:pt x="474440" y="407701"/>
                  <a:pt x="466363" y="420624"/>
                </a:cubicBezTo>
                <a:cubicBezTo>
                  <a:pt x="433216" y="473659"/>
                  <a:pt x="467434" y="444294"/>
                  <a:pt x="420643" y="475488"/>
                </a:cubicBezTo>
                <a:cubicBezTo>
                  <a:pt x="414547" y="484632"/>
                  <a:pt x="410126" y="495149"/>
                  <a:pt x="402355" y="502920"/>
                </a:cubicBezTo>
                <a:cubicBezTo>
                  <a:pt x="383813" y="521462"/>
                  <a:pt x="359115" y="533064"/>
                  <a:pt x="338347" y="548640"/>
                </a:cubicBezTo>
                <a:cubicBezTo>
                  <a:pt x="322734" y="560350"/>
                  <a:pt x="308240" y="573506"/>
                  <a:pt x="292627" y="585216"/>
                </a:cubicBezTo>
                <a:cubicBezTo>
                  <a:pt x="283835" y="591810"/>
                  <a:pt x="273638" y="596469"/>
                  <a:pt x="265195" y="603504"/>
                </a:cubicBezTo>
                <a:cubicBezTo>
                  <a:pt x="221481" y="639933"/>
                  <a:pt x="252169" y="619135"/>
                  <a:pt x="219475" y="658368"/>
                </a:cubicBezTo>
                <a:cubicBezTo>
                  <a:pt x="211196" y="668302"/>
                  <a:pt x="201187" y="676656"/>
                  <a:pt x="192043" y="685800"/>
                </a:cubicBezTo>
                <a:cubicBezTo>
                  <a:pt x="185691" y="704857"/>
                  <a:pt x="177166" y="734742"/>
                  <a:pt x="164611" y="749808"/>
                </a:cubicBezTo>
                <a:cubicBezTo>
                  <a:pt x="157576" y="758251"/>
                  <a:pt x="146323" y="762000"/>
                  <a:pt x="137179" y="768096"/>
                </a:cubicBezTo>
                <a:cubicBezTo>
                  <a:pt x="134131" y="777240"/>
                  <a:pt x="131832" y="786669"/>
                  <a:pt x="128035" y="795528"/>
                </a:cubicBezTo>
                <a:cubicBezTo>
                  <a:pt x="122665" y="808057"/>
                  <a:pt x="113334" y="818953"/>
                  <a:pt x="109747" y="832104"/>
                </a:cubicBezTo>
                <a:cubicBezTo>
                  <a:pt x="104076" y="852897"/>
                  <a:pt x="104349" y="874887"/>
                  <a:pt x="100603" y="896112"/>
                </a:cubicBezTo>
                <a:cubicBezTo>
                  <a:pt x="95201" y="926723"/>
                  <a:pt x="88411" y="957072"/>
                  <a:pt x="82315" y="987552"/>
                </a:cubicBezTo>
                <a:cubicBezTo>
                  <a:pt x="85363" y="1036320"/>
                  <a:pt x="81393" y="1086041"/>
                  <a:pt x="91459" y="1133856"/>
                </a:cubicBezTo>
                <a:cubicBezTo>
                  <a:pt x="94123" y="1146510"/>
                  <a:pt x="111375" y="1150765"/>
                  <a:pt x="118891" y="1161288"/>
                </a:cubicBezTo>
                <a:cubicBezTo>
                  <a:pt x="133015" y="1181062"/>
                  <a:pt x="138861" y="1202909"/>
                  <a:pt x="146323" y="1225296"/>
                </a:cubicBezTo>
                <a:cubicBezTo>
                  <a:pt x="145776" y="1232950"/>
                  <a:pt x="144766" y="1350848"/>
                  <a:pt x="128035" y="1389888"/>
                </a:cubicBezTo>
                <a:cubicBezTo>
                  <a:pt x="123706" y="1399989"/>
                  <a:pt x="117518" y="1409549"/>
                  <a:pt x="109747" y="1417320"/>
                </a:cubicBezTo>
                <a:cubicBezTo>
                  <a:pt x="98971" y="1428096"/>
                  <a:pt x="83947" y="1433976"/>
                  <a:pt x="73171" y="1444752"/>
                </a:cubicBezTo>
                <a:cubicBezTo>
                  <a:pt x="62395" y="1455528"/>
                  <a:pt x="56515" y="1470552"/>
                  <a:pt x="45739" y="1481328"/>
                </a:cubicBezTo>
                <a:cubicBezTo>
                  <a:pt x="-2361" y="1529428"/>
                  <a:pt x="19" y="1496885"/>
                  <a:pt x="19" y="1527048"/>
                </a:cubicBezTo>
              </a:path>
            </a:pathLst>
          </a:custGeom>
          <a:noFill/>
          <a:ln w="571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81822C92-C0F5-4350-B5E4-905ED00DB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592" y="2966002"/>
            <a:ext cx="1593706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Ukrainian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Cossacks</a:t>
            </a: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A7C9651D-0A79-49E1-9CB2-043D6C9F4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53" y="428047"/>
            <a:ext cx="8291493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2075" tIns="46038" rIns="92075" bIns="46038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The map in </a:t>
            </a:r>
            <a:r>
              <a:rPr lang="en-US" sz="2400" b="1" i="1" u="sng" dirty="0">
                <a:solidFill>
                  <a:srgbClr val="FFFF00"/>
                </a:solidFill>
              </a:rPr>
              <a:t>1655</a:t>
            </a:r>
            <a:r>
              <a:rPr lang="en-US" sz="2400" b="1" dirty="0"/>
              <a:t>.  Poland lost control of central </a:t>
            </a:r>
            <a:r>
              <a:rPr lang="en-US" sz="2400" dirty="0"/>
              <a:t>Ukraine to </a:t>
            </a:r>
            <a:r>
              <a:rPr lang="en-US" sz="2400" dirty="0">
                <a:solidFill>
                  <a:srgbClr val="FFC000"/>
                </a:solidFill>
              </a:rPr>
              <a:t>Zaporizhian Cossacks</a:t>
            </a:r>
            <a:r>
              <a:rPr lang="en-US" sz="2400" dirty="0"/>
              <a:t>, but not for long . . </a:t>
            </a:r>
            <a:endParaRPr lang="en-US" sz="2400" b="1" i="1" u="sng" dirty="0">
              <a:solidFill>
                <a:srgbClr val="99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BDD01825-B4C3-40ED-9FD5-F28E75ABA49C}"/>
              </a:ext>
            </a:extLst>
          </p:cNvPr>
          <p:cNvSpPr txBox="1">
            <a:spLocks/>
          </p:cNvSpPr>
          <p:nvPr/>
        </p:nvSpPr>
        <p:spPr bwMode="auto">
          <a:xfrm>
            <a:off x="8184346" y="6372610"/>
            <a:ext cx="533400" cy="365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B723895A-4E45-4520-AC97-4ECA86290740}" type="slidenum"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16</a:t>
            </a:fld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2387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E5D64-9B39-441C-9FE9-135D1A4F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81E6A-DF36-446D-A454-673EBBCE39A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9EDAD7C-C5FA-4EA4-A613-CFD1BB486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5" y="1757404"/>
            <a:ext cx="7994710" cy="40791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 Box 19">
            <a:extLst>
              <a:ext uri="{FF2B5EF4-FFF2-40B4-BE49-F238E27FC236}">
                <a16:creationId xmlns:a16="http://schemas.microsoft.com/office/drawing/2014/main" id="{AA08D70D-3295-40A0-AC70-0DB20DDA2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61" y="6248400"/>
            <a:ext cx="757389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000" dirty="0"/>
              <a:t>Adapted from </a:t>
            </a:r>
            <a:r>
              <a:rPr lang="en-US" sz="1000" dirty="0" err="1"/>
              <a:t>Centennia</a:t>
            </a:r>
            <a:r>
              <a:rPr lang="en-US" sz="1000" dirty="0"/>
              <a:t> Historical Atlas, as portrayed in </a:t>
            </a:r>
            <a:r>
              <a:rPr lang="en-US" sz="1000" dirty="0">
                <a:hlinkClick r:id="rId3"/>
              </a:rPr>
              <a:t>http://brenocon.com/ukraine_maps/</a:t>
            </a:r>
            <a:r>
              <a:rPr lang="en-US" sz="1000" dirty="0"/>
              <a:t>.  Accessed 3-3-2022.  Base map from Perry-Castaneda Library Map Collection, University of Texas.  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8683657C-3F4F-4727-A3F4-47FD3BA64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014" y="2676469"/>
            <a:ext cx="1548822" cy="738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Poland</a:t>
            </a:r>
          </a:p>
          <a:p>
            <a:pPr algn="ctr"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(Right Bank)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F279CA1C-9755-479C-A897-7580ED26A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33" y="4502216"/>
            <a:ext cx="2672526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Crimean Khanate</a:t>
            </a:r>
          </a:p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(Ottomans)</a:t>
            </a: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1B599111-65FE-4732-AF93-EC6A3494E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3017" y="2922061"/>
            <a:ext cx="1455847" cy="738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Russia</a:t>
            </a:r>
          </a:p>
          <a:p>
            <a:pPr algn="ctr"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(Left Bank)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4244103-5185-46C5-8300-60D570DC4EE9}"/>
              </a:ext>
            </a:extLst>
          </p:cNvPr>
          <p:cNvSpPr/>
          <p:nvPr/>
        </p:nvSpPr>
        <p:spPr bwMode="auto">
          <a:xfrm>
            <a:off x="1810512" y="3337560"/>
            <a:ext cx="649230" cy="713232"/>
          </a:xfrm>
          <a:custGeom>
            <a:avLst/>
            <a:gdLst>
              <a:gd name="connsiteX0" fmla="*/ 0 w 649230"/>
              <a:gd name="connsiteY0" fmla="*/ 0 h 713232"/>
              <a:gd name="connsiteX1" fmla="*/ 73152 w 649230"/>
              <a:gd name="connsiteY1" fmla="*/ 18288 h 713232"/>
              <a:gd name="connsiteX2" fmla="*/ 109728 w 649230"/>
              <a:gd name="connsiteY2" fmla="*/ 36576 h 713232"/>
              <a:gd name="connsiteX3" fmla="*/ 137160 w 649230"/>
              <a:gd name="connsiteY3" fmla="*/ 64008 h 713232"/>
              <a:gd name="connsiteX4" fmla="*/ 164592 w 649230"/>
              <a:gd name="connsiteY4" fmla="*/ 73152 h 713232"/>
              <a:gd name="connsiteX5" fmla="*/ 201168 w 649230"/>
              <a:gd name="connsiteY5" fmla="*/ 91440 h 713232"/>
              <a:gd name="connsiteX6" fmla="*/ 228600 w 649230"/>
              <a:gd name="connsiteY6" fmla="*/ 118872 h 713232"/>
              <a:gd name="connsiteX7" fmla="*/ 265176 w 649230"/>
              <a:gd name="connsiteY7" fmla="*/ 137160 h 713232"/>
              <a:gd name="connsiteX8" fmla="*/ 329184 w 649230"/>
              <a:gd name="connsiteY8" fmla="*/ 192024 h 713232"/>
              <a:gd name="connsiteX9" fmla="*/ 356616 w 649230"/>
              <a:gd name="connsiteY9" fmla="*/ 210312 h 713232"/>
              <a:gd name="connsiteX10" fmla="*/ 402336 w 649230"/>
              <a:gd name="connsiteY10" fmla="*/ 265176 h 713232"/>
              <a:gd name="connsiteX11" fmla="*/ 475488 w 649230"/>
              <a:gd name="connsiteY11" fmla="*/ 365760 h 713232"/>
              <a:gd name="connsiteX12" fmla="*/ 530352 w 649230"/>
              <a:gd name="connsiteY12" fmla="*/ 429768 h 713232"/>
              <a:gd name="connsiteX13" fmla="*/ 557784 w 649230"/>
              <a:gd name="connsiteY13" fmla="*/ 502920 h 713232"/>
              <a:gd name="connsiteX14" fmla="*/ 585216 w 649230"/>
              <a:gd name="connsiteY14" fmla="*/ 539496 h 713232"/>
              <a:gd name="connsiteX15" fmla="*/ 603504 w 649230"/>
              <a:gd name="connsiteY15" fmla="*/ 594360 h 713232"/>
              <a:gd name="connsiteX16" fmla="*/ 612648 w 649230"/>
              <a:gd name="connsiteY16" fmla="*/ 630936 h 713232"/>
              <a:gd name="connsiteX17" fmla="*/ 649224 w 649230"/>
              <a:gd name="connsiteY17" fmla="*/ 713232 h 71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9230" h="713232">
                <a:moveTo>
                  <a:pt x="0" y="0"/>
                </a:moveTo>
                <a:cubicBezTo>
                  <a:pt x="26835" y="5367"/>
                  <a:pt x="48549" y="7744"/>
                  <a:pt x="73152" y="18288"/>
                </a:cubicBezTo>
                <a:cubicBezTo>
                  <a:pt x="85681" y="23658"/>
                  <a:pt x="98636" y="28653"/>
                  <a:pt x="109728" y="36576"/>
                </a:cubicBezTo>
                <a:cubicBezTo>
                  <a:pt x="120251" y="44092"/>
                  <a:pt x="126400" y="56835"/>
                  <a:pt x="137160" y="64008"/>
                </a:cubicBezTo>
                <a:cubicBezTo>
                  <a:pt x="145180" y="69355"/>
                  <a:pt x="155733" y="69355"/>
                  <a:pt x="164592" y="73152"/>
                </a:cubicBezTo>
                <a:cubicBezTo>
                  <a:pt x="177121" y="78522"/>
                  <a:pt x="190076" y="83517"/>
                  <a:pt x="201168" y="91440"/>
                </a:cubicBezTo>
                <a:cubicBezTo>
                  <a:pt x="211691" y="98956"/>
                  <a:pt x="218077" y="111356"/>
                  <a:pt x="228600" y="118872"/>
                </a:cubicBezTo>
                <a:cubicBezTo>
                  <a:pt x="239692" y="126795"/>
                  <a:pt x="253617" y="129936"/>
                  <a:pt x="265176" y="137160"/>
                </a:cubicBezTo>
                <a:cubicBezTo>
                  <a:pt x="319968" y="171405"/>
                  <a:pt x="284297" y="154619"/>
                  <a:pt x="329184" y="192024"/>
                </a:cubicBezTo>
                <a:cubicBezTo>
                  <a:pt x="337627" y="199059"/>
                  <a:pt x="347472" y="204216"/>
                  <a:pt x="356616" y="210312"/>
                </a:cubicBezTo>
                <a:cubicBezTo>
                  <a:pt x="402022" y="278420"/>
                  <a:pt x="343664" y="194770"/>
                  <a:pt x="402336" y="265176"/>
                </a:cubicBezTo>
                <a:cubicBezTo>
                  <a:pt x="453393" y="326444"/>
                  <a:pt x="370039" y="260311"/>
                  <a:pt x="475488" y="365760"/>
                </a:cubicBezTo>
                <a:cubicBezTo>
                  <a:pt x="513696" y="403968"/>
                  <a:pt x="495161" y="382847"/>
                  <a:pt x="530352" y="429768"/>
                </a:cubicBezTo>
                <a:cubicBezTo>
                  <a:pt x="537196" y="450300"/>
                  <a:pt x="548672" y="486519"/>
                  <a:pt x="557784" y="502920"/>
                </a:cubicBezTo>
                <a:cubicBezTo>
                  <a:pt x="565185" y="516242"/>
                  <a:pt x="576072" y="527304"/>
                  <a:pt x="585216" y="539496"/>
                </a:cubicBezTo>
                <a:cubicBezTo>
                  <a:pt x="591312" y="557784"/>
                  <a:pt x="598829" y="575658"/>
                  <a:pt x="603504" y="594360"/>
                </a:cubicBezTo>
                <a:cubicBezTo>
                  <a:pt x="606552" y="606552"/>
                  <a:pt x="607814" y="619335"/>
                  <a:pt x="612648" y="630936"/>
                </a:cubicBezTo>
                <a:cubicBezTo>
                  <a:pt x="650587" y="721990"/>
                  <a:pt x="649224" y="675129"/>
                  <a:pt x="649224" y="713232"/>
                </a:cubicBezTo>
              </a:path>
            </a:pathLst>
          </a:custGeom>
          <a:noFill/>
          <a:ln w="571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759C3D9-C085-4A21-8041-B44F6C9C0B14}"/>
              </a:ext>
            </a:extLst>
          </p:cNvPr>
          <p:cNvSpPr/>
          <p:nvPr/>
        </p:nvSpPr>
        <p:spPr bwMode="auto">
          <a:xfrm>
            <a:off x="3858768" y="4059936"/>
            <a:ext cx="3063240" cy="393192"/>
          </a:xfrm>
          <a:custGeom>
            <a:avLst/>
            <a:gdLst>
              <a:gd name="connsiteX0" fmla="*/ 0 w 3063240"/>
              <a:gd name="connsiteY0" fmla="*/ 0 h 393192"/>
              <a:gd name="connsiteX1" fmla="*/ 100584 w 3063240"/>
              <a:gd name="connsiteY1" fmla="*/ 9144 h 393192"/>
              <a:gd name="connsiteX2" fmla="*/ 128016 w 3063240"/>
              <a:gd name="connsiteY2" fmla="*/ 18288 h 393192"/>
              <a:gd name="connsiteX3" fmla="*/ 228600 w 3063240"/>
              <a:gd name="connsiteY3" fmla="*/ 36576 h 393192"/>
              <a:gd name="connsiteX4" fmla="*/ 256032 w 3063240"/>
              <a:gd name="connsiteY4" fmla="*/ 54864 h 393192"/>
              <a:gd name="connsiteX5" fmla="*/ 420624 w 3063240"/>
              <a:gd name="connsiteY5" fmla="*/ 73152 h 393192"/>
              <a:gd name="connsiteX6" fmla="*/ 484632 w 3063240"/>
              <a:gd name="connsiteY6" fmla="*/ 82296 h 393192"/>
              <a:gd name="connsiteX7" fmla="*/ 557784 w 3063240"/>
              <a:gd name="connsiteY7" fmla="*/ 73152 h 393192"/>
              <a:gd name="connsiteX8" fmla="*/ 603504 w 3063240"/>
              <a:gd name="connsiteY8" fmla="*/ 64008 h 393192"/>
              <a:gd name="connsiteX9" fmla="*/ 1051560 w 3063240"/>
              <a:gd name="connsiteY9" fmla="*/ 91440 h 393192"/>
              <a:gd name="connsiteX10" fmla="*/ 1106424 w 3063240"/>
              <a:gd name="connsiteY10" fmla="*/ 128016 h 393192"/>
              <a:gd name="connsiteX11" fmla="*/ 1143000 w 3063240"/>
              <a:gd name="connsiteY11" fmla="*/ 137160 h 393192"/>
              <a:gd name="connsiteX12" fmla="*/ 1188720 w 3063240"/>
              <a:gd name="connsiteY12" fmla="*/ 173736 h 393192"/>
              <a:gd name="connsiteX13" fmla="*/ 1216152 w 3063240"/>
              <a:gd name="connsiteY13" fmla="*/ 201168 h 393192"/>
              <a:gd name="connsiteX14" fmla="*/ 1243584 w 3063240"/>
              <a:gd name="connsiteY14" fmla="*/ 210312 h 393192"/>
              <a:gd name="connsiteX15" fmla="*/ 1271016 w 3063240"/>
              <a:gd name="connsiteY15" fmla="*/ 228600 h 393192"/>
              <a:gd name="connsiteX16" fmla="*/ 1307592 w 3063240"/>
              <a:gd name="connsiteY16" fmla="*/ 246888 h 393192"/>
              <a:gd name="connsiteX17" fmla="*/ 1335024 w 3063240"/>
              <a:gd name="connsiteY17" fmla="*/ 274320 h 393192"/>
              <a:gd name="connsiteX18" fmla="*/ 1362456 w 3063240"/>
              <a:gd name="connsiteY18" fmla="*/ 292608 h 393192"/>
              <a:gd name="connsiteX19" fmla="*/ 1389888 w 3063240"/>
              <a:gd name="connsiteY19" fmla="*/ 320040 h 393192"/>
              <a:gd name="connsiteX20" fmla="*/ 1426464 w 3063240"/>
              <a:gd name="connsiteY20" fmla="*/ 347472 h 393192"/>
              <a:gd name="connsiteX21" fmla="*/ 1481328 w 3063240"/>
              <a:gd name="connsiteY21" fmla="*/ 393192 h 393192"/>
              <a:gd name="connsiteX22" fmla="*/ 1517904 w 3063240"/>
              <a:gd name="connsiteY22" fmla="*/ 374904 h 393192"/>
              <a:gd name="connsiteX23" fmla="*/ 1581912 w 3063240"/>
              <a:gd name="connsiteY23" fmla="*/ 283464 h 393192"/>
              <a:gd name="connsiteX24" fmla="*/ 1627632 w 3063240"/>
              <a:gd name="connsiteY24" fmla="*/ 237744 h 393192"/>
              <a:gd name="connsiteX25" fmla="*/ 1645920 w 3063240"/>
              <a:gd name="connsiteY25" fmla="*/ 210312 h 393192"/>
              <a:gd name="connsiteX26" fmla="*/ 1673352 w 3063240"/>
              <a:gd name="connsiteY26" fmla="*/ 201168 h 393192"/>
              <a:gd name="connsiteX27" fmla="*/ 1700784 w 3063240"/>
              <a:gd name="connsiteY27" fmla="*/ 182880 h 393192"/>
              <a:gd name="connsiteX28" fmla="*/ 1737360 w 3063240"/>
              <a:gd name="connsiteY28" fmla="*/ 173736 h 393192"/>
              <a:gd name="connsiteX29" fmla="*/ 1819656 w 3063240"/>
              <a:gd name="connsiteY29" fmla="*/ 155448 h 393192"/>
              <a:gd name="connsiteX30" fmla="*/ 1847088 w 3063240"/>
              <a:gd name="connsiteY30" fmla="*/ 146304 h 393192"/>
              <a:gd name="connsiteX31" fmla="*/ 1883664 w 3063240"/>
              <a:gd name="connsiteY31" fmla="*/ 137160 h 393192"/>
              <a:gd name="connsiteX32" fmla="*/ 1920240 w 3063240"/>
              <a:gd name="connsiteY32" fmla="*/ 118872 h 393192"/>
              <a:gd name="connsiteX33" fmla="*/ 1947672 w 3063240"/>
              <a:gd name="connsiteY33" fmla="*/ 100584 h 393192"/>
              <a:gd name="connsiteX34" fmla="*/ 2066544 w 3063240"/>
              <a:gd name="connsiteY34" fmla="*/ 91440 h 393192"/>
              <a:gd name="connsiteX35" fmla="*/ 2130552 w 3063240"/>
              <a:gd name="connsiteY35" fmla="*/ 82296 h 393192"/>
              <a:gd name="connsiteX36" fmla="*/ 2185416 w 3063240"/>
              <a:gd name="connsiteY36" fmla="*/ 45720 h 393192"/>
              <a:gd name="connsiteX37" fmla="*/ 2221992 w 3063240"/>
              <a:gd name="connsiteY37" fmla="*/ 36576 h 393192"/>
              <a:gd name="connsiteX38" fmla="*/ 2304288 w 3063240"/>
              <a:gd name="connsiteY38" fmla="*/ 9144 h 393192"/>
              <a:gd name="connsiteX39" fmla="*/ 3063240 w 3063240"/>
              <a:gd name="connsiteY39" fmla="*/ 9144 h 39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063240" h="393192">
                <a:moveTo>
                  <a:pt x="0" y="0"/>
                </a:moveTo>
                <a:cubicBezTo>
                  <a:pt x="33528" y="3048"/>
                  <a:pt x="67256" y="4383"/>
                  <a:pt x="100584" y="9144"/>
                </a:cubicBezTo>
                <a:cubicBezTo>
                  <a:pt x="110126" y="10507"/>
                  <a:pt x="118565" y="16398"/>
                  <a:pt x="128016" y="18288"/>
                </a:cubicBezTo>
                <a:cubicBezTo>
                  <a:pt x="291835" y="51052"/>
                  <a:pt x="120170" y="9468"/>
                  <a:pt x="228600" y="36576"/>
                </a:cubicBezTo>
                <a:cubicBezTo>
                  <a:pt x="237744" y="42672"/>
                  <a:pt x="245742" y="51005"/>
                  <a:pt x="256032" y="54864"/>
                </a:cubicBezTo>
                <a:cubicBezTo>
                  <a:pt x="291238" y="68066"/>
                  <a:pt x="412787" y="72368"/>
                  <a:pt x="420624" y="73152"/>
                </a:cubicBezTo>
                <a:cubicBezTo>
                  <a:pt x="442070" y="75297"/>
                  <a:pt x="463296" y="79248"/>
                  <a:pt x="484632" y="82296"/>
                </a:cubicBezTo>
                <a:cubicBezTo>
                  <a:pt x="509016" y="79248"/>
                  <a:pt x="533496" y="76889"/>
                  <a:pt x="557784" y="73152"/>
                </a:cubicBezTo>
                <a:cubicBezTo>
                  <a:pt x="573145" y="70789"/>
                  <a:pt x="587966" y="63655"/>
                  <a:pt x="603504" y="64008"/>
                </a:cubicBezTo>
                <a:cubicBezTo>
                  <a:pt x="847626" y="69556"/>
                  <a:pt x="878506" y="74135"/>
                  <a:pt x="1051560" y="91440"/>
                </a:cubicBezTo>
                <a:cubicBezTo>
                  <a:pt x="1156567" y="117692"/>
                  <a:pt x="1030647" y="77498"/>
                  <a:pt x="1106424" y="128016"/>
                </a:cubicBezTo>
                <a:cubicBezTo>
                  <a:pt x="1116881" y="134987"/>
                  <a:pt x="1130808" y="134112"/>
                  <a:pt x="1143000" y="137160"/>
                </a:cubicBezTo>
                <a:cubicBezTo>
                  <a:pt x="1158240" y="149352"/>
                  <a:pt x="1174032" y="160884"/>
                  <a:pt x="1188720" y="173736"/>
                </a:cubicBezTo>
                <a:cubicBezTo>
                  <a:pt x="1198452" y="182251"/>
                  <a:pt x="1205392" y="193995"/>
                  <a:pt x="1216152" y="201168"/>
                </a:cubicBezTo>
                <a:cubicBezTo>
                  <a:pt x="1224172" y="206515"/>
                  <a:pt x="1234963" y="206001"/>
                  <a:pt x="1243584" y="210312"/>
                </a:cubicBezTo>
                <a:cubicBezTo>
                  <a:pt x="1253414" y="215227"/>
                  <a:pt x="1261474" y="223148"/>
                  <a:pt x="1271016" y="228600"/>
                </a:cubicBezTo>
                <a:cubicBezTo>
                  <a:pt x="1282851" y="235363"/>
                  <a:pt x="1296500" y="238965"/>
                  <a:pt x="1307592" y="246888"/>
                </a:cubicBezTo>
                <a:cubicBezTo>
                  <a:pt x="1318115" y="254404"/>
                  <a:pt x="1325090" y="266041"/>
                  <a:pt x="1335024" y="274320"/>
                </a:cubicBezTo>
                <a:cubicBezTo>
                  <a:pt x="1343467" y="281355"/>
                  <a:pt x="1354013" y="285573"/>
                  <a:pt x="1362456" y="292608"/>
                </a:cubicBezTo>
                <a:cubicBezTo>
                  <a:pt x="1372390" y="300887"/>
                  <a:pt x="1380070" y="311624"/>
                  <a:pt x="1389888" y="320040"/>
                </a:cubicBezTo>
                <a:cubicBezTo>
                  <a:pt x="1401459" y="329958"/>
                  <a:pt x="1415688" y="336696"/>
                  <a:pt x="1426464" y="347472"/>
                </a:cubicBezTo>
                <a:cubicBezTo>
                  <a:pt x="1478162" y="399170"/>
                  <a:pt x="1402861" y="353958"/>
                  <a:pt x="1481328" y="393192"/>
                </a:cubicBezTo>
                <a:cubicBezTo>
                  <a:pt x="1493520" y="387096"/>
                  <a:pt x="1509389" y="385548"/>
                  <a:pt x="1517904" y="374904"/>
                </a:cubicBezTo>
                <a:cubicBezTo>
                  <a:pt x="1612740" y="256359"/>
                  <a:pt x="1510292" y="331210"/>
                  <a:pt x="1581912" y="283464"/>
                </a:cubicBezTo>
                <a:cubicBezTo>
                  <a:pt x="1630680" y="210312"/>
                  <a:pt x="1566672" y="298704"/>
                  <a:pt x="1627632" y="237744"/>
                </a:cubicBezTo>
                <a:cubicBezTo>
                  <a:pt x="1635403" y="229973"/>
                  <a:pt x="1637338" y="217177"/>
                  <a:pt x="1645920" y="210312"/>
                </a:cubicBezTo>
                <a:cubicBezTo>
                  <a:pt x="1653446" y="204291"/>
                  <a:pt x="1664731" y="205479"/>
                  <a:pt x="1673352" y="201168"/>
                </a:cubicBezTo>
                <a:cubicBezTo>
                  <a:pt x="1683182" y="196253"/>
                  <a:pt x="1690683" y="187209"/>
                  <a:pt x="1700784" y="182880"/>
                </a:cubicBezTo>
                <a:cubicBezTo>
                  <a:pt x="1712335" y="177930"/>
                  <a:pt x="1725092" y="176462"/>
                  <a:pt x="1737360" y="173736"/>
                </a:cubicBezTo>
                <a:cubicBezTo>
                  <a:pt x="1779786" y="164308"/>
                  <a:pt x="1780631" y="166598"/>
                  <a:pt x="1819656" y="155448"/>
                </a:cubicBezTo>
                <a:cubicBezTo>
                  <a:pt x="1828924" y="152800"/>
                  <a:pt x="1837820" y="148952"/>
                  <a:pt x="1847088" y="146304"/>
                </a:cubicBezTo>
                <a:cubicBezTo>
                  <a:pt x="1859172" y="142852"/>
                  <a:pt x="1871897" y="141573"/>
                  <a:pt x="1883664" y="137160"/>
                </a:cubicBezTo>
                <a:cubicBezTo>
                  <a:pt x="1896427" y="132374"/>
                  <a:pt x="1908405" y="125635"/>
                  <a:pt x="1920240" y="118872"/>
                </a:cubicBezTo>
                <a:cubicBezTo>
                  <a:pt x="1929782" y="113420"/>
                  <a:pt x="1936871" y="102609"/>
                  <a:pt x="1947672" y="100584"/>
                </a:cubicBezTo>
                <a:cubicBezTo>
                  <a:pt x="1986732" y="93260"/>
                  <a:pt x="2027000" y="95394"/>
                  <a:pt x="2066544" y="91440"/>
                </a:cubicBezTo>
                <a:cubicBezTo>
                  <a:pt x="2087990" y="89295"/>
                  <a:pt x="2109216" y="85344"/>
                  <a:pt x="2130552" y="82296"/>
                </a:cubicBezTo>
                <a:cubicBezTo>
                  <a:pt x="2148840" y="70104"/>
                  <a:pt x="2164093" y="51051"/>
                  <a:pt x="2185416" y="45720"/>
                </a:cubicBezTo>
                <a:cubicBezTo>
                  <a:pt x="2197608" y="42672"/>
                  <a:pt x="2210070" y="40550"/>
                  <a:pt x="2221992" y="36576"/>
                </a:cubicBezTo>
                <a:cubicBezTo>
                  <a:pt x="2240453" y="30422"/>
                  <a:pt x="2281593" y="9405"/>
                  <a:pt x="2304288" y="9144"/>
                </a:cubicBezTo>
                <a:cubicBezTo>
                  <a:pt x="2557255" y="6236"/>
                  <a:pt x="2810256" y="9144"/>
                  <a:pt x="3063240" y="9144"/>
                </a:cubicBezTo>
              </a:path>
            </a:pathLst>
          </a:custGeom>
          <a:noFill/>
          <a:ln w="571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9AACDFB-BE21-4E35-8C4D-7907E3310292}"/>
              </a:ext>
            </a:extLst>
          </p:cNvPr>
          <p:cNvSpPr/>
          <p:nvPr/>
        </p:nvSpPr>
        <p:spPr bwMode="auto">
          <a:xfrm>
            <a:off x="4261104" y="2414016"/>
            <a:ext cx="951451" cy="1719072"/>
          </a:xfrm>
          <a:custGeom>
            <a:avLst/>
            <a:gdLst>
              <a:gd name="connsiteX0" fmla="*/ 36576 w 951451"/>
              <a:gd name="connsiteY0" fmla="*/ 0 h 1719072"/>
              <a:gd name="connsiteX1" fmla="*/ 18288 w 951451"/>
              <a:gd name="connsiteY1" fmla="*/ 73152 h 1719072"/>
              <a:gd name="connsiteX2" fmla="*/ 0 w 951451"/>
              <a:gd name="connsiteY2" fmla="*/ 146304 h 1719072"/>
              <a:gd name="connsiteX3" fmla="*/ 18288 w 951451"/>
              <a:gd name="connsiteY3" fmla="*/ 301752 h 1719072"/>
              <a:gd name="connsiteX4" fmla="*/ 36576 w 951451"/>
              <a:gd name="connsiteY4" fmla="*/ 338328 h 1719072"/>
              <a:gd name="connsiteX5" fmla="*/ 54864 w 951451"/>
              <a:gd name="connsiteY5" fmla="*/ 384048 h 1719072"/>
              <a:gd name="connsiteX6" fmla="*/ 73152 w 951451"/>
              <a:gd name="connsiteY6" fmla="*/ 411480 h 1719072"/>
              <a:gd name="connsiteX7" fmla="*/ 91440 w 951451"/>
              <a:gd name="connsiteY7" fmla="*/ 457200 h 1719072"/>
              <a:gd name="connsiteX8" fmla="*/ 109728 w 951451"/>
              <a:gd name="connsiteY8" fmla="*/ 484632 h 1719072"/>
              <a:gd name="connsiteX9" fmla="*/ 118872 w 951451"/>
              <a:gd name="connsiteY9" fmla="*/ 512064 h 1719072"/>
              <a:gd name="connsiteX10" fmla="*/ 164592 w 951451"/>
              <a:gd name="connsiteY10" fmla="*/ 576072 h 1719072"/>
              <a:gd name="connsiteX11" fmla="*/ 192024 w 951451"/>
              <a:gd name="connsiteY11" fmla="*/ 603504 h 1719072"/>
              <a:gd name="connsiteX12" fmla="*/ 329184 w 951451"/>
              <a:gd name="connsiteY12" fmla="*/ 612648 h 1719072"/>
              <a:gd name="connsiteX13" fmla="*/ 347472 w 951451"/>
              <a:gd name="connsiteY13" fmla="*/ 676656 h 1719072"/>
              <a:gd name="connsiteX14" fmla="*/ 365760 w 951451"/>
              <a:gd name="connsiteY14" fmla="*/ 713232 h 1719072"/>
              <a:gd name="connsiteX15" fmla="*/ 457200 w 951451"/>
              <a:gd name="connsiteY15" fmla="*/ 795528 h 1719072"/>
              <a:gd name="connsiteX16" fmla="*/ 502920 w 951451"/>
              <a:gd name="connsiteY16" fmla="*/ 832104 h 1719072"/>
              <a:gd name="connsiteX17" fmla="*/ 566928 w 951451"/>
              <a:gd name="connsiteY17" fmla="*/ 886968 h 1719072"/>
              <a:gd name="connsiteX18" fmla="*/ 621792 w 951451"/>
              <a:gd name="connsiteY18" fmla="*/ 932688 h 1719072"/>
              <a:gd name="connsiteX19" fmla="*/ 649224 w 951451"/>
              <a:gd name="connsiteY19" fmla="*/ 941832 h 1719072"/>
              <a:gd name="connsiteX20" fmla="*/ 676656 w 951451"/>
              <a:gd name="connsiteY20" fmla="*/ 960120 h 1719072"/>
              <a:gd name="connsiteX21" fmla="*/ 713232 w 951451"/>
              <a:gd name="connsiteY21" fmla="*/ 978408 h 1719072"/>
              <a:gd name="connsiteX22" fmla="*/ 841248 w 951451"/>
              <a:gd name="connsiteY22" fmla="*/ 1014984 h 1719072"/>
              <a:gd name="connsiteX23" fmla="*/ 868680 w 951451"/>
              <a:gd name="connsiteY23" fmla="*/ 1042416 h 1719072"/>
              <a:gd name="connsiteX24" fmla="*/ 923544 w 951451"/>
              <a:gd name="connsiteY24" fmla="*/ 1069848 h 1719072"/>
              <a:gd name="connsiteX25" fmla="*/ 950976 w 951451"/>
              <a:gd name="connsiteY25" fmla="*/ 1097280 h 1719072"/>
              <a:gd name="connsiteX26" fmla="*/ 923544 w 951451"/>
              <a:gd name="connsiteY26" fmla="*/ 1152144 h 1719072"/>
              <a:gd name="connsiteX27" fmla="*/ 905256 w 951451"/>
              <a:gd name="connsiteY27" fmla="*/ 1188720 h 1719072"/>
              <a:gd name="connsiteX28" fmla="*/ 877824 w 951451"/>
              <a:gd name="connsiteY28" fmla="*/ 1216152 h 1719072"/>
              <a:gd name="connsiteX29" fmla="*/ 795528 w 951451"/>
              <a:gd name="connsiteY29" fmla="*/ 1261872 h 1719072"/>
              <a:gd name="connsiteX30" fmla="*/ 758952 w 951451"/>
              <a:gd name="connsiteY30" fmla="*/ 1271016 h 1719072"/>
              <a:gd name="connsiteX31" fmla="*/ 704088 w 951451"/>
              <a:gd name="connsiteY31" fmla="*/ 1280160 h 1719072"/>
              <a:gd name="connsiteX32" fmla="*/ 649224 w 951451"/>
              <a:gd name="connsiteY32" fmla="*/ 1298448 h 1719072"/>
              <a:gd name="connsiteX33" fmla="*/ 603504 w 951451"/>
              <a:gd name="connsiteY33" fmla="*/ 1316736 h 1719072"/>
              <a:gd name="connsiteX34" fmla="*/ 576072 w 951451"/>
              <a:gd name="connsiteY34" fmla="*/ 1325880 h 1719072"/>
              <a:gd name="connsiteX35" fmla="*/ 402336 w 951451"/>
              <a:gd name="connsiteY35" fmla="*/ 1335024 h 1719072"/>
              <a:gd name="connsiteX36" fmla="*/ 347472 w 951451"/>
              <a:gd name="connsiteY36" fmla="*/ 1362456 h 1719072"/>
              <a:gd name="connsiteX37" fmla="*/ 320040 w 951451"/>
              <a:gd name="connsiteY37" fmla="*/ 1371600 h 1719072"/>
              <a:gd name="connsiteX38" fmla="*/ 256032 w 951451"/>
              <a:gd name="connsiteY38" fmla="*/ 1399032 h 1719072"/>
              <a:gd name="connsiteX39" fmla="*/ 182880 w 951451"/>
              <a:gd name="connsiteY39" fmla="*/ 1490472 h 1719072"/>
              <a:gd name="connsiteX40" fmla="*/ 173736 w 951451"/>
              <a:gd name="connsiteY40" fmla="*/ 1517904 h 1719072"/>
              <a:gd name="connsiteX41" fmla="*/ 182880 w 951451"/>
              <a:gd name="connsiteY41" fmla="*/ 1618488 h 1719072"/>
              <a:gd name="connsiteX42" fmla="*/ 192024 w 951451"/>
              <a:gd name="connsiteY42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51451" h="1719072">
                <a:moveTo>
                  <a:pt x="36576" y="0"/>
                </a:moveTo>
                <a:cubicBezTo>
                  <a:pt x="14207" y="111844"/>
                  <a:pt x="39376" y="-4171"/>
                  <a:pt x="18288" y="73152"/>
                </a:cubicBezTo>
                <a:cubicBezTo>
                  <a:pt x="11675" y="97401"/>
                  <a:pt x="0" y="146304"/>
                  <a:pt x="0" y="146304"/>
                </a:cubicBezTo>
                <a:cubicBezTo>
                  <a:pt x="1552" y="163371"/>
                  <a:pt x="8715" y="269842"/>
                  <a:pt x="18288" y="301752"/>
                </a:cubicBezTo>
                <a:cubicBezTo>
                  <a:pt x="22205" y="314808"/>
                  <a:pt x="31040" y="325872"/>
                  <a:pt x="36576" y="338328"/>
                </a:cubicBezTo>
                <a:cubicBezTo>
                  <a:pt x="43242" y="353327"/>
                  <a:pt x="47523" y="369367"/>
                  <a:pt x="54864" y="384048"/>
                </a:cubicBezTo>
                <a:cubicBezTo>
                  <a:pt x="59779" y="393878"/>
                  <a:pt x="68237" y="401650"/>
                  <a:pt x="73152" y="411480"/>
                </a:cubicBezTo>
                <a:cubicBezTo>
                  <a:pt x="80493" y="426161"/>
                  <a:pt x="84099" y="442519"/>
                  <a:pt x="91440" y="457200"/>
                </a:cubicBezTo>
                <a:cubicBezTo>
                  <a:pt x="96355" y="467030"/>
                  <a:pt x="104813" y="474802"/>
                  <a:pt x="109728" y="484632"/>
                </a:cubicBezTo>
                <a:cubicBezTo>
                  <a:pt x="114039" y="493253"/>
                  <a:pt x="114561" y="503443"/>
                  <a:pt x="118872" y="512064"/>
                </a:cubicBezTo>
                <a:cubicBezTo>
                  <a:pt x="124661" y="523643"/>
                  <a:pt x="159622" y="570273"/>
                  <a:pt x="164592" y="576072"/>
                </a:cubicBezTo>
                <a:cubicBezTo>
                  <a:pt x="173008" y="585890"/>
                  <a:pt x="179400" y="600699"/>
                  <a:pt x="192024" y="603504"/>
                </a:cubicBezTo>
                <a:cubicBezTo>
                  <a:pt x="236754" y="613444"/>
                  <a:pt x="283464" y="609600"/>
                  <a:pt x="329184" y="612648"/>
                </a:cubicBezTo>
                <a:cubicBezTo>
                  <a:pt x="333824" y="631209"/>
                  <a:pt x="339601" y="658291"/>
                  <a:pt x="347472" y="676656"/>
                </a:cubicBezTo>
                <a:cubicBezTo>
                  <a:pt x="352842" y="689185"/>
                  <a:pt x="357245" y="702588"/>
                  <a:pt x="365760" y="713232"/>
                </a:cubicBezTo>
                <a:cubicBezTo>
                  <a:pt x="462944" y="834713"/>
                  <a:pt x="381346" y="719674"/>
                  <a:pt x="457200" y="795528"/>
                </a:cubicBezTo>
                <a:cubicBezTo>
                  <a:pt x="498560" y="836888"/>
                  <a:pt x="449516" y="814303"/>
                  <a:pt x="502920" y="832104"/>
                </a:cubicBezTo>
                <a:cubicBezTo>
                  <a:pt x="612814" y="941998"/>
                  <a:pt x="483371" y="817338"/>
                  <a:pt x="566928" y="886968"/>
                </a:cubicBezTo>
                <a:cubicBezTo>
                  <a:pt x="597262" y="912247"/>
                  <a:pt x="587738" y="915661"/>
                  <a:pt x="621792" y="932688"/>
                </a:cubicBezTo>
                <a:cubicBezTo>
                  <a:pt x="630413" y="936999"/>
                  <a:pt x="640603" y="937521"/>
                  <a:pt x="649224" y="941832"/>
                </a:cubicBezTo>
                <a:cubicBezTo>
                  <a:pt x="659054" y="946747"/>
                  <a:pt x="667114" y="954668"/>
                  <a:pt x="676656" y="960120"/>
                </a:cubicBezTo>
                <a:cubicBezTo>
                  <a:pt x="688491" y="966883"/>
                  <a:pt x="701040" y="972312"/>
                  <a:pt x="713232" y="978408"/>
                </a:cubicBezTo>
                <a:cubicBezTo>
                  <a:pt x="757250" y="1044436"/>
                  <a:pt x="702629" y="978019"/>
                  <a:pt x="841248" y="1014984"/>
                </a:cubicBezTo>
                <a:cubicBezTo>
                  <a:pt x="853743" y="1018316"/>
                  <a:pt x="858746" y="1034137"/>
                  <a:pt x="868680" y="1042416"/>
                </a:cubicBezTo>
                <a:cubicBezTo>
                  <a:pt x="892315" y="1062111"/>
                  <a:pt x="896051" y="1060684"/>
                  <a:pt x="923544" y="1069848"/>
                </a:cubicBezTo>
                <a:cubicBezTo>
                  <a:pt x="932688" y="1078992"/>
                  <a:pt x="946887" y="1085012"/>
                  <a:pt x="950976" y="1097280"/>
                </a:cubicBezTo>
                <a:cubicBezTo>
                  <a:pt x="955388" y="1110516"/>
                  <a:pt x="927760" y="1144766"/>
                  <a:pt x="923544" y="1152144"/>
                </a:cubicBezTo>
                <a:cubicBezTo>
                  <a:pt x="916781" y="1163979"/>
                  <a:pt x="913179" y="1177628"/>
                  <a:pt x="905256" y="1188720"/>
                </a:cubicBezTo>
                <a:cubicBezTo>
                  <a:pt x="897740" y="1199243"/>
                  <a:pt x="888032" y="1208213"/>
                  <a:pt x="877824" y="1216152"/>
                </a:cubicBezTo>
                <a:cubicBezTo>
                  <a:pt x="839795" y="1245730"/>
                  <a:pt x="832912" y="1251191"/>
                  <a:pt x="795528" y="1261872"/>
                </a:cubicBezTo>
                <a:cubicBezTo>
                  <a:pt x="783444" y="1265324"/>
                  <a:pt x="771275" y="1268551"/>
                  <a:pt x="758952" y="1271016"/>
                </a:cubicBezTo>
                <a:cubicBezTo>
                  <a:pt x="740772" y="1274652"/>
                  <a:pt x="722075" y="1275663"/>
                  <a:pt x="704088" y="1280160"/>
                </a:cubicBezTo>
                <a:cubicBezTo>
                  <a:pt x="685386" y="1284835"/>
                  <a:pt x="667341" y="1291860"/>
                  <a:pt x="649224" y="1298448"/>
                </a:cubicBezTo>
                <a:cubicBezTo>
                  <a:pt x="633798" y="1304057"/>
                  <a:pt x="618873" y="1310973"/>
                  <a:pt x="603504" y="1316736"/>
                </a:cubicBezTo>
                <a:cubicBezTo>
                  <a:pt x="594479" y="1320120"/>
                  <a:pt x="585671" y="1325007"/>
                  <a:pt x="576072" y="1325880"/>
                </a:cubicBezTo>
                <a:cubicBezTo>
                  <a:pt x="518318" y="1331130"/>
                  <a:pt x="460248" y="1331976"/>
                  <a:pt x="402336" y="1335024"/>
                </a:cubicBezTo>
                <a:cubicBezTo>
                  <a:pt x="333385" y="1358008"/>
                  <a:pt x="418376" y="1327004"/>
                  <a:pt x="347472" y="1362456"/>
                </a:cubicBezTo>
                <a:cubicBezTo>
                  <a:pt x="338851" y="1366767"/>
                  <a:pt x="328899" y="1367803"/>
                  <a:pt x="320040" y="1371600"/>
                </a:cubicBezTo>
                <a:cubicBezTo>
                  <a:pt x="240945" y="1405498"/>
                  <a:pt x="320365" y="1377588"/>
                  <a:pt x="256032" y="1399032"/>
                </a:cubicBezTo>
                <a:cubicBezTo>
                  <a:pt x="205691" y="1449373"/>
                  <a:pt x="205271" y="1438227"/>
                  <a:pt x="182880" y="1490472"/>
                </a:cubicBezTo>
                <a:cubicBezTo>
                  <a:pt x="179083" y="1499331"/>
                  <a:pt x="176784" y="1508760"/>
                  <a:pt x="173736" y="1517904"/>
                </a:cubicBezTo>
                <a:cubicBezTo>
                  <a:pt x="176784" y="1551432"/>
                  <a:pt x="177029" y="1585334"/>
                  <a:pt x="182880" y="1618488"/>
                </a:cubicBezTo>
                <a:cubicBezTo>
                  <a:pt x="200282" y="1717100"/>
                  <a:pt x="209625" y="1631066"/>
                  <a:pt x="192024" y="1719072"/>
                </a:cubicBezTo>
              </a:path>
            </a:pathLst>
          </a:custGeom>
          <a:noFill/>
          <a:ln w="571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6278953A-952E-4C30-920D-1A7B9100F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53" y="384838"/>
            <a:ext cx="8291493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2075" tIns="46038" rIns="92075" bIns="46038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Map in </a:t>
            </a:r>
            <a:r>
              <a:rPr lang="en-US" sz="2400" i="1" u="sng" dirty="0">
                <a:solidFill>
                  <a:srgbClr val="FFFF00"/>
                </a:solidFill>
              </a:rPr>
              <a:t>1700</a:t>
            </a:r>
            <a:r>
              <a:rPr lang="en-US" sz="2400" dirty="0"/>
              <a:t>:  Cossack territory was split between Russia and Poland in 1667 with the Dnieper River as the dividing line . . . </a:t>
            </a:r>
            <a:endParaRPr lang="en-US" sz="2400" b="1" i="1" u="sng" dirty="0">
              <a:solidFill>
                <a:srgbClr val="99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C7C5F879-27AF-46E2-A45A-F51E61681256}"/>
              </a:ext>
            </a:extLst>
          </p:cNvPr>
          <p:cNvSpPr txBox="1">
            <a:spLocks/>
          </p:cNvSpPr>
          <p:nvPr/>
        </p:nvSpPr>
        <p:spPr bwMode="auto">
          <a:xfrm>
            <a:off x="8193490" y="6340475"/>
            <a:ext cx="533400" cy="365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B723895A-4E45-4520-AC97-4ECA86290740}" type="slidenum"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17</a:t>
            </a:fld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1781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E5D64-9B39-441C-9FE9-135D1A4F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81E6A-DF36-446D-A454-673EBBCE39A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9EDAD7C-C5FA-4EA4-A613-CFD1BB486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5" y="1757404"/>
            <a:ext cx="7994710" cy="40791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 Box 19">
            <a:extLst>
              <a:ext uri="{FF2B5EF4-FFF2-40B4-BE49-F238E27FC236}">
                <a16:creationId xmlns:a16="http://schemas.microsoft.com/office/drawing/2014/main" id="{AA08D70D-3295-40A0-AC70-0DB20DDA2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61" y="6248400"/>
            <a:ext cx="757389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000" dirty="0"/>
              <a:t>Adapted from </a:t>
            </a:r>
            <a:r>
              <a:rPr lang="en-US" sz="1000" dirty="0" err="1"/>
              <a:t>Centennia</a:t>
            </a:r>
            <a:r>
              <a:rPr lang="en-US" sz="1000" dirty="0"/>
              <a:t> Historical Atlas, as portrayed in </a:t>
            </a:r>
            <a:r>
              <a:rPr lang="en-US" sz="1000" dirty="0">
                <a:hlinkClick r:id="rId3"/>
              </a:rPr>
              <a:t>http://brenocon.com/ukraine_maps/</a:t>
            </a:r>
            <a:r>
              <a:rPr lang="en-US" sz="1000" dirty="0"/>
              <a:t>.  Accessed 3-3-2022.  Base map from Perry-Castaneda Library Map Collection, University of Texas.  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8683657C-3F4F-4727-A3F4-47FD3BA64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454" y="2947531"/>
            <a:ext cx="1455848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Austria-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Hungary</a:t>
            </a: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1B599111-65FE-4732-AF93-EC6A3494E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8286" y="3617332"/>
            <a:ext cx="1125628" cy="738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Russia</a:t>
            </a:r>
          </a:p>
          <a:p>
            <a:pPr algn="ctr">
              <a:defRPr/>
            </a:pPr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CF0CA67-EDF3-4A24-AF44-63034F331BBF}"/>
              </a:ext>
            </a:extLst>
          </p:cNvPr>
          <p:cNvSpPr/>
          <p:nvPr/>
        </p:nvSpPr>
        <p:spPr bwMode="auto">
          <a:xfrm>
            <a:off x="2286000" y="2670048"/>
            <a:ext cx="704088" cy="1179576"/>
          </a:xfrm>
          <a:custGeom>
            <a:avLst/>
            <a:gdLst>
              <a:gd name="connsiteX0" fmla="*/ 0 w 704088"/>
              <a:gd name="connsiteY0" fmla="*/ 0 h 1179576"/>
              <a:gd name="connsiteX1" fmla="*/ 82296 w 704088"/>
              <a:gd name="connsiteY1" fmla="*/ 45720 h 1179576"/>
              <a:gd name="connsiteX2" fmla="*/ 109728 w 704088"/>
              <a:gd name="connsiteY2" fmla="*/ 64008 h 1179576"/>
              <a:gd name="connsiteX3" fmla="*/ 182880 w 704088"/>
              <a:gd name="connsiteY3" fmla="*/ 82296 h 1179576"/>
              <a:gd name="connsiteX4" fmla="*/ 237744 w 704088"/>
              <a:gd name="connsiteY4" fmla="*/ 109728 h 1179576"/>
              <a:gd name="connsiteX5" fmla="*/ 274320 w 704088"/>
              <a:gd name="connsiteY5" fmla="*/ 146304 h 1179576"/>
              <a:gd name="connsiteX6" fmla="*/ 301752 w 704088"/>
              <a:gd name="connsiteY6" fmla="*/ 155448 h 1179576"/>
              <a:gd name="connsiteX7" fmla="*/ 365760 w 704088"/>
              <a:gd name="connsiteY7" fmla="*/ 182880 h 1179576"/>
              <a:gd name="connsiteX8" fmla="*/ 384048 w 704088"/>
              <a:gd name="connsiteY8" fmla="*/ 210312 h 1179576"/>
              <a:gd name="connsiteX9" fmla="*/ 411480 w 704088"/>
              <a:gd name="connsiteY9" fmla="*/ 228600 h 1179576"/>
              <a:gd name="connsiteX10" fmla="*/ 493776 w 704088"/>
              <a:gd name="connsiteY10" fmla="*/ 256032 h 1179576"/>
              <a:gd name="connsiteX11" fmla="*/ 585216 w 704088"/>
              <a:gd name="connsiteY11" fmla="*/ 338328 h 1179576"/>
              <a:gd name="connsiteX12" fmla="*/ 621792 w 704088"/>
              <a:gd name="connsiteY12" fmla="*/ 393192 h 1179576"/>
              <a:gd name="connsiteX13" fmla="*/ 649224 w 704088"/>
              <a:gd name="connsiteY13" fmla="*/ 475488 h 1179576"/>
              <a:gd name="connsiteX14" fmla="*/ 658368 w 704088"/>
              <a:gd name="connsiteY14" fmla="*/ 502920 h 1179576"/>
              <a:gd name="connsiteX15" fmla="*/ 667512 w 704088"/>
              <a:gd name="connsiteY15" fmla="*/ 539496 h 1179576"/>
              <a:gd name="connsiteX16" fmla="*/ 685800 w 704088"/>
              <a:gd name="connsiteY16" fmla="*/ 566928 h 1179576"/>
              <a:gd name="connsiteX17" fmla="*/ 704088 w 704088"/>
              <a:gd name="connsiteY17" fmla="*/ 603504 h 1179576"/>
              <a:gd name="connsiteX18" fmla="*/ 694944 w 704088"/>
              <a:gd name="connsiteY18" fmla="*/ 905256 h 1179576"/>
              <a:gd name="connsiteX19" fmla="*/ 685800 w 704088"/>
              <a:gd name="connsiteY19" fmla="*/ 941832 h 1179576"/>
              <a:gd name="connsiteX20" fmla="*/ 667512 w 704088"/>
              <a:gd name="connsiteY20" fmla="*/ 1033272 h 1179576"/>
              <a:gd name="connsiteX21" fmla="*/ 676656 w 704088"/>
              <a:gd name="connsiteY21" fmla="*/ 1179576 h 117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04088" h="1179576">
                <a:moveTo>
                  <a:pt x="0" y="0"/>
                </a:moveTo>
                <a:cubicBezTo>
                  <a:pt x="96979" y="77583"/>
                  <a:pt x="98" y="10492"/>
                  <a:pt x="82296" y="45720"/>
                </a:cubicBezTo>
                <a:cubicBezTo>
                  <a:pt x="92397" y="50049"/>
                  <a:pt x="99438" y="60149"/>
                  <a:pt x="109728" y="64008"/>
                </a:cubicBezTo>
                <a:cubicBezTo>
                  <a:pt x="151463" y="79659"/>
                  <a:pt x="149037" y="65374"/>
                  <a:pt x="182880" y="82296"/>
                </a:cubicBezTo>
                <a:cubicBezTo>
                  <a:pt x="253784" y="117748"/>
                  <a:pt x="168793" y="86744"/>
                  <a:pt x="237744" y="109728"/>
                </a:cubicBezTo>
                <a:cubicBezTo>
                  <a:pt x="249936" y="121920"/>
                  <a:pt x="260290" y="136282"/>
                  <a:pt x="274320" y="146304"/>
                </a:cubicBezTo>
                <a:cubicBezTo>
                  <a:pt x="282163" y="151906"/>
                  <a:pt x="292893" y="151651"/>
                  <a:pt x="301752" y="155448"/>
                </a:cubicBezTo>
                <a:cubicBezTo>
                  <a:pt x="380847" y="189346"/>
                  <a:pt x="301427" y="161436"/>
                  <a:pt x="365760" y="182880"/>
                </a:cubicBezTo>
                <a:cubicBezTo>
                  <a:pt x="371856" y="192024"/>
                  <a:pt x="376277" y="202541"/>
                  <a:pt x="384048" y="210312"/>
                </a:cubicBezTo>
                <a:cubicBezTo>
                  <a:pt x="391819" y="218083"/>
                  <a:pt x="401938" y="223148"/>
                  <a:pt x="411480" y="228600"/>
                </a:cubicBezTo>
                <a:cubicBezTo>
                  <a:pt x="452250" y="251897"/>
                  <a:pt x="445757" y="246428"/>
                  <a:pt x="493776" y="256032"/>
                </a:cubicBezTo>
                <a:cubicBezTo>
                  <a:pt x="554881" y="296769"/>
                  <a:pt x="543787" y="281363"/>
                  <a:pt x="585216" y="338328"/>
                </a:cubicBezTo>
                <a:cubicBezTo>
                  <a:pt x="598144" y="356104"/>
                  <a:pt x="614841" y="372340"/>
                  <a:pt x="621792" y="393192"/>
                </a:cubicBezTo>
                <a:lnTo>
                  <a:pt x="649224" y="475488"/>
                </a:lnTo>
                <a:cubicBezTo>
                  <a:pt x="652272" y="484632"/>
                  <a:pt x="656030" y="493569"/>
                  <a:pt x="658368" y="502920"/>
                </a:cubicBezTo>
                <a:cubicBezTo>
                  <a:pt x="661416" y="515112"/>
                  <a:pt x="662562" y="527945"/>
                  <a:pt x="667512" y="539496"/>
                </a:cubicBezTo>
                <a:cubicBezTo>
                  <a:pt x="671841" y="549597"/>
                  <a:pt x="680348" y="557386"/>
                  <a:pt x="685800" y="566928"/>
                </a:cubicBezTo>
                <a:cubicBezTo>
                  <a:pt x="692563" y="578763"/>
                  <a:pt x="697992" y="591312"/>
                  <a:pt x="704088" y="603504"/>
                </a:cubicBezTo>
                <a:cubicBezTo>
                  <a:pt x="701040" y="704088"/>
                  <a:pt x="700376" y="804773"/>
                  <a:pt x="694944" y="905256"/>
                </a:cubicBezTo>
                <a:cubicBezTo>
                  <a:pt x="694266" y="917805"/>
                  <a:pt x="688265" y="929509"/>
                  <a:pt x="685800" y="941832"/>
                </a:cubicBezTo>
                <a:cubicBezTo>
                  <a:pt x="663380" y="1053932"/>
                  <a:pt x="688751" y="948315"/>
                  <a:pt x="667512" y="1033272"/>
                </a:cubicBezTo>
                <a:cubicBezTo>
                  <a:pt x="676859" y="1173473"/>
                  <a:pt x="676656" y="1124611"/>
                  <a:pt x="676656" y="1179576"/>
                </a:cubicBezTo>
              </a:path>
            </a:pathLst>
          </a:custGeom>
          <a:noFill/>
          <a:ln w="571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0B03EE1-65BF-47D9-ABD1-DC5E9D392949}"/>
              </a:ext>
            </a:extLst>
          </p:cNvPr>
          <p:cNvSpPr/>
          <p:nvPr/>
        </p:nvSpPr>
        <p:spPr bwMode="auto">
          <a:xfrm>
            <a:off x="3639312" y="3941064"/>
            <a:ext cx="1892808" cy="1883758"/>
          </a:xfrm>
          <a:custGeom>
            <a:avLst/>
            <a:gdLst>
              <a:gd name="connsiteX0" fmla="*/ 0 w 1892808"/>
              <a:gd name="connsiteY0" fmla="*/ 0 h 1883758"/>
              <a:gd name="connsiteX1" fmla="*/ 36576 w 1892808"/>
              <a:gd name="connsiteY1" fmla="*/ 73152 h 1883758"/>
              <a:gd name="connsiteX2" fmla="*/ 64008 w 1892808"/>
              <a:gd name="connsiteY2" fmla="*/ 91440 h 1883758"/>
              <a:gd name="connsiteX3" fmla="*/ 91440 w 1892808"/>
              <a:gd name="connsiteY3" fmla="*/ 155448 h 1883758"/>
              <a:gd name="connsiteX4" fmla="*/ 109728 w 1892808"/>
              <a:gd name="connsiteY4" fmla="*/ 219456 h 1883758"/>
              <a:gd name="connsiteX5" fmla="*/ 128016 w 1892808"/>
              <a:gd name="connsiteY5" fmla="*/ 256032 h 1883758"/>
              <a:gd name="connsiteX6" fmla="*/ 146304 w 1892808"/>
              <a:gd name="connsiteY6" fmla="*/ 329184 h 1883758"/>
              <a:gd name="connsiteX7" fmla="*/ 173736 w 1892808"/>
              <a:gd name="connsiteY7" fmla="*/ 374904 h 1883758"/>
              <a:gd name="connsiteX8" fmla="*/ 192024 w 1892808"/>
              <a:gd name="connsiteY8" fmla="*/ 448056 h 1883758"/>
              <a:gd name="connsiteX9" fmla="*/ 210312 w 1892808"/>
              <a:gd name="connsiteY9" fmla="*/ 475488 h 1883758"/>
              <a:gd name="connsiteX10" fmla="*/ 237744 w 1892808"/>
              <a:gd name="connsiteY10" fmla="*/ 548640 h 1883758"/>
              <a:gd name="connsiteX11" fmla="*/ 292608 w 1892808"/>
              <a:gd name="connsiteY11" fmla="*/ 658368 h 1883758"/>
              <a:gd name="connsiteX12" fmla="*/ 310896 w 1892808"/>
              <a:gd name="connsiteY12" fmla="*/ 685800 h 1883758"/>
              <a:gd name="connsiteX13" fmla="*/ 329184 w 1892808"/>
              <a:gd name="connsiteY13" fmla="*/ 713232 h 1883758"/>
              <a:gd name="connsiteX14" fmla="*/ 393192 w 1892808"/>
              <a:gd name="connsiteY14" fmla="*/ 777240 h 1883758"/>
              <a:gd name="connsiteX15" fmla="*/ 438912 w 1892808"/>
              <a:gd name="connsiteY15" fmla="*/ 813816 h 1883758"/>
              <a:gd name="connsiteX16" fmla="*/ 502920 w 1892808"/>
              <a:gd name="connsiteY16" fmla="*/ 905256 h 1883758"/>
              <a:gd name="connsiteX17" fmla="*/ 521208 w 1892808"/>
              <a:gd name="connsiteY17" fmla="*/ 941832 h 1883758"/>
              <a:gd name="connsiteX18" fmla="*/ 548640 w 1892808"/>
              <a:gd name="connsiteY18" fmla="*/ 960120 h 1883758"/>
              <a:gd name="connsiteX19" fmla="*/ 585216 w 1892808"/>
              <a:gd name="connsiteY19" fmla="*/ 987552 h 1883758"/>
              <a:gd name="connsiteX20" fmla="*/ 612648 w 1892808"/>
              <a:gd name="connsiteY20" fmla="*/ 1005840 h 1883758"/>
              <a:gd name="connsiteX21" fmla="*/ 658368 w 1892808"/>
              <a:gd name="connsiteY21" fmla="*/ 1060704 h 1883758"/>
              <a:gd name="connsiteX22" fmla="*/ 768096 w 1892808"/>
              <a:gd name="connsiteY22" fmla="*/ 1161288 h 1883758"/>
              <a:gd name="connsiteX23" fmla="*/ 777240 w 1892808"/>
              <a:gd name="connsiteY23" fmla="*/ 1188720 h 1883758"/>
              <a:gd name="connsiteX24" fmla="*/ 813816 w 1892808"/>
              <a:gd name="connsiteY24" fmla="*/ 1207008 h 1883758"/>
              <a:gd name="connsiteX25" fmla="*/ 850392 w 1892808"/>
              <a:gd name="connsiteY25" fmla="*/ 1234440 h 1883758"/>
              <a:gd name="connsiteX26" fmla="*/ 877824 w 1892808"/>
              <a:gd name="connsiteY26" fmla="*/ 1271016 h 1883758"/>
              <a:gd name="connsiteX27" fmla="*/ 914400 w 1892808"/>
              <a:gd name="connsiteY27" fmla="*/ 1298448 h 1883758"/>
              <a:gd name="connsiteX28" fmla="*/ 932688 w 1892808"/>
              <a:gd name="connsiteY28" fmla="*/ 1325880 h 1883758"/>
              <a:gd name="connsiteX29" fmla="*/ 960120 w 1892808"/>
              <a:gd name="connsiteY29" fmla="*/ 1353312 h 1883758"/>
              <a:gd name="connsiteX30" fmla="*/ 987552 w 1892808"/>
              <a:gd name="connsiteY30" fmla="*/ 1389888 h 1883758"/>
              <a:gd name="connsiteX31" fmla="*/ 1024128 w 1892808"/>
              <a:gd name="connsiteY31" fmla="*/ 1417320 h 1883758"/>
              <a:gd name="connsiteX32" fmla="*/ 1069848 w 1892808"/>
              <a:gd name="connsiteY32" fmla="*/ 1490472 h 1883758"/>
              <a:gd name="connsiteX33" fmla="*/ 1106424 w 1892808"/>
              <a:gd name="connsiteY33" fmla="*/ 1517904 h 1883758"/>
              <a:gd name="connsiteX34" fmla="*/ 1161288 w 1892808"/>
              <a:gd name="connsiteY34" fmla="*/ 1581912 h 1883758"/>
              <a:gd name="connsiteX35" fmla="*/ 1252728 w 1892808"/>
              <a:gd name="connsiteY35" fmla="*/ 1645920 h 1883758"/>
              <a:gd name="connsiteX36" fmla="*/ 1316736 w 1892808"/>
              <a:gd name="connsiteY36" fmla="*/ 1691640 h 1883758"/>
              <a:gd name="connsiteX37" fmla="*/ 1371600 w 1892808"/>
              <a:gd name="connsiteY37" fmla="*/ 1700784 h 1883758"/>
              <a:gd name="connsiteX38" fmla="*/ 1408176 w 1892808"/>
              <a:gd name="connsiteY38" fmla="*/ 1709928 h 1883758"/>
              <a:gd name="connsiteX39" fmla="*/ 1463040 w 1892808"/>
              <a:gd name="connsiteY39" fmla="*/ 1737360 h 1883758"/>
              <a:gd name="connsiteX40" fmla="*/ 1490472 w 1892808"/>
              <a:gd name="connsiteY40" fmla="*/ 1755648 h 1883758"/>
              <a:gd name="connsiteX41" fmla="*/ 1517904 w 1892808"/>
              <a:gd name="connsiteY41" fmla="*/ 1764792 h 1883758"/>
              <a:gd name="connsiteX42" fmla="*/ 1581912 w 1892808"/>
              <a:gd name="connsiteY42" fmla="*/ 1801368 h 1883758"/>
              <a:gd name="connsiteX43" fmla="*/ 1609344 w 1892808"/>
              <a:gd name="connsiteY43" fmla="*/ 1810512 h 1883758"/>
              <a:gd name="connsiteX44" fmla="*/ 1673352 w 1892808"/>
              <a:gd name="connsiteY44" fmla="*/ 1847088 h 1883758"/>
              <a:gd name="connsiteX45" fmla="*/ 1764792 w 1892808"/>
              <a:gd name="connsiteY45" fmla="*/ 1874520 h 1883758"/>
              <a:gd name="connsiteX46" fmla="*/ 1892808 w 1892808"/>
              <a:gd name="connsiteY46" fmla="*/ 1883664 h 188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892808" h="1883758">
                <a:moveTo>
                  <a:pt x="0" y="0"/>
                </a:moveTo>
                <a:cubicBezTo>
                  <a:pt x="8732" y="21829"/>
                  <a:pt x="18314" y="54890"/>
                  <a:pt x="36576" y="73152"/>
                </a:cubicBezTo>
                <a:cubicBezTo>
                  <a:pt x="44347" y="80923"/>
                  <a:pt x="54864" y="85344"/>
                  <a:pt x="64008" y="91440"/>
                </a:cubicBezTo>
                <a:cubicBezTo>
                  <a:pt x="85452" y="155773"/>
                  <a:pt x="57542" y="76353"/>
                  <a:pt x="91440" y="155448"/>
                </a:cubicBezTo>
                <a:cubicBezTo>
                  <a:pt x="113546" y="207029"/>
                  <a:pt x="86527" y="157587"/>
                  <a:pt x="109728" y="219456"/>
                </a:cubicBezTo>
                <a:cubicBezTo>
                  <a:pt x="114514" y="232219"/>
                  <a:pt x="121920" y="243840"/>
                  <a:pt x="128016" y="256032"/>
                </a:cubicBezTo>
                <a:cubicBezTo>
                  <a:pt x="131494" y="273422"/>
                  <a:pt x="136931" y="310439"/>
                  <a:pt x="146304" y="329184"/>
                </a:cubicBezTo>
                <a:cubicBezTo>
                  <a:pt x="154252" y="345080"/>
                  <a:pt x="164592" y="359664"/>
                  <a:pt x="173736" y="374904"/>
                </a:cubicBezTo>
                <a:cubicBezTo>
                  <a:pt x="177214" y="392294"/>
                  <a:pt x="182651" y="429311"/>
                  <a:pt x="192024" y="448056"/>
                </a:cubicBezTo>
                <a:cubicBezTo>
                  <a:pt x="196939" y="457886"/>
                  <a:pt x="204216" y="466344"/>
                  <a:pt x="210312" y="475488"/>
                </a:cubicBezTo>
                <a:cubicBezTo>
                  <a:pt x="231990" y="583878"/>
                  <a:pt x="203496" y="471582"/>
                  <a:pt x="237744" y="548640"/>
                </a:cubicBezTo>
                <a:cubicBezTo>
                  <a:pt x="288221" y="662213"/>
                  <a:pt x="216563" y="544300"/>
                  <a:pt x="292608" y="658368"/>
                </a:cubicBezTo>
                <a:lnTo>
                  <a:pt x="310896" y="685800"/>
                </a:lnTo>
                <a:cubicBezTo>
                  <a:pt x="316992" y="694944"/>
                  <a:pt x="321413" y="705461"/>
                  <a:pt x="329184" y="713232"/>
                </a:cubicBezTo>
                <a:cubicBezTo>
                  <a:pt x="350520" y="734568"/>
                  <a:pt x="376455" y="752134"/>
                  <a:pt x="393192" y="777240"/>
                </a:cubicBezTo>
                <a:cubicBezTo>
                  <a:pt x="416827" y="812692"/>
                  <a:pt x="401054" y="801197"/>
                  <a:pt x="438912" y="813816"/>
                </a:cubicBezTo>
                <a:cubicBezTo>
                  <a:pt x="456115" y="836753"/>
                  <a:pt x="491663" y="882741"/>
                  <a:pt x="502920" y="905256"/>
                </a:cubicBezTo>
                <a:cubicBezTo>
                  <a:pt x="509016" y="917448"/>
                  <a:pt x="512482" y="931360"/>
                  <a:pt x="521208" y="941832"/>
                </a:cubicBezTo>
                <a:cubicBezTo>
                  <a:pt x="528243" y="950275"/>
                  <a:pt x="539697" y="953732"/>
                  <a:pt x="548640" y="960120"/>
                </a:cubicBezTo>
                <a:cubicBezTo>
                  <a:pt x="561041" y="968978"/>
                  <a:pt x="572815" y="978694"/>
                  <a:pt x="585216" y="987552"/>
                </a:cubicBezTo>
                <a:cubicBezTo>
                  <a:pt x="594159" y="993940"/>
                  <a:pt x="604877" y="998069"/>
                  <a:pt x="612648" y="1005840"/>
                </a:cubicBezTo>
                <a:cubicBezTo>
                  <a:pt x="629481" y="1022673"/>
                  <a:pt x="642169" y="1043259"/>
                  <a:pt x="658368" y="1060704"/>
                </a:cubicBezTo>
                <a:cubicBezTo>
                  <a:pt x="722548" y="1129821"/>
                  <a:pt x="712660" y="1119711"/>
                  <a:pt x="768096" y="1161288"/>
                </a:cubicBezTo>
                <a:cubicBezTo>
                  <a:pt x="771144" y="1170432"/>
                  <a:pt x="770424" y="1181904"/>
                  <a:pt x="777240" y="1188720"/>
                </a:cubicBezTo>
                <a:cubicBezTo>
                  <a:pt x="786879" y="1198359"/>
                  <a:pt x="802257" y="1199784"/>
                  <a:pt x="813816" y="1207008"/>
                </a:cubicBezTo>
                <a:cubicBezTo>
                  <a:pt x="826739" y="1215085"/>
                  <a:pt x="839616" y="1223664"/>
                  <a:pt x="850392" y="1234440"/>
                </a:cubicBezTo>
                <a:cubicBezTo>
                  <a:pt x="861168" y="1245216"/>
                  <a:pt x="867048" y="1260240"/>
                  <a:pt x="877824" y="1271016"/>
                </a:cubicBezTo>
                <a:cubicBezTo>
                  <a:pt x="888600" y="1281792"/>
                  <a:pt x="903624" y="1287672"/>
                  <a:pt x="914400" y="1298448"/>
                </a:cubicBezTo>
                <a:cubicBezTo>
                  <a:pt x="922171" y="1306219"/>
                  <a:pt x="925653" y="1317437"/>
                  <a:pt x="932688" y="1325880"/>
                </a:cubicBezTo>
                <a:cubicBezTo>
                  <a:pt x="940967" y="1335814"/>
                  <a:pt x="951704" y="1343494"/>
                  <a:pt x="960120" y="1353312"/>
                </a:cubicBezTo>
                <a:cubicBezTo>
                  <a:pt x="970038" y="1364883"/>
                  <a:pt x="976776" y="1379112"/>
                  <a:pt x="987552" y="1389888"/>
                </a:cubicBezTo>
                <a:cubicBezTo>
                  <a:pt x="998328" y="1400664"/>
                  <a:pt x="1013352" y="1406544"/>
                  <a:pt x="1024128" y="1417320"/>
                </a:cubicBezTo>
                <a:cubicBezTo>
                  <a:pt x="1128850" y="1522042"/>
                  <a:pt x="982929" y="1389067"/>
                  <a:pt x="1069848" y="1490472"/>
                </a:cubicBezTo>
                <a:cubicBezTo>
                  <a:pt x="1079766" y="1502043"/>
                  <a:pt x="1095648" y="1507128"/>
                  <a:pt x="1106424" y="1517904"/>
                </a:cubicBezTo>
                <a:cubicBezTo>
                  <a:pt x="1178698" y="1590178"/>
                  <a:pt x="1091613" y="1522191"/>
                  <a:pt x="1161288" y="1581912"/>
                </a:cubicBezTo>
                <a:cubicBezTo>
                  <a:pt x="1197714" y="1613134"/>
                  <a:pt x="1210759" y="1614443"/>
                  <a:pt x="1252728" y="1645920"/>
                </a:cubicBezTo>
                <a:cubicBezTo>
                  <a:pt x="1253595" y="1646570"/>
                  <a:pt x="1308714" y="1688966"/>
                  <a:pt x="1316736" y="1691640"/>
                </a:cubicBezTo>
                <a:cubicBezTo>
                  <a:pt x="1334325" y="1697503"/>
                  <a:pt x="1353420" y="1697148"/>
                  <a:pt x="1371600" y="1700784"/>
                </a:cubicBezTo>
                <a:cubicBezTo>
                  <a:pt x="1383923" y="1703249"/>
                  <a:pt x="1395984" y="1706880"/>
                  <a:pt x="1408176" y="1709928"/>
                </a:cubicBezTo>
                <a:cubicBezTo>
                  <a:pt x="1486792" y="1762339"/>
                  <a:pt x="1387324" y="1699502"/>
                  <a:pt x="1463040" y="1737360"/>
                </a:cubicBezTo>
                <a:cubicBezTo>
                  <a:pt x="1472870" y="1742275"/>
                  <a:pt x="1480642" y="1750733"/>
                  <a:pt x="1490472" y="1755648"/>
                </a:cubicBezTo>
                <a:cubicBezTo>
                  <a:pt x="1499093" y="1759959"/>
                  <a:pt x="1509283" y="1760481"/>
                  <a:pt x="1517904" y="1764792"/>
                </a:cubicBezTo>
                <a:cubicBezTo>
                  <a:pt x="1609736" y="1810708"/>
                  <a:pt x="1469695" y="1753275"/>
                  <a:pt x="1581912" y="1801368"/>
                </a:cubicBezTo>
                <a:cubicBezTo>
                  <a:pt x="1590771" y="1805165"/>
                  <a:pt x="1600723" y="1806201"/>
                  <a:pt x="1609344" y="1810512"/>
                </a:cubicBezTo>
                <a:cubicBezTo>
                  <a:pt x="1675327" y="1843504"/>
                  <a:pt x="1593197" y="1815026"/>
                  <a:pt x="1673352" y="1847088"/>
                </a:cubicBezTo>
                <a:cubicBezTo>
                  <a:pt x="1688928" y="1853319"/>
                  <a:pt x="1742899" y="1871152"/>
                  <a:pt x="1764792" y="1874520"/>
                </a:cubicBezTo>
                <a:cubicBezTo>
                  <a:pt x="1835167" y="1885347"/>
                  <a:pt x="1834433" y="1883664"/>
                  <a:pt x="1892808" y="1883664"/>
                </a:cubicBezTo>
              </a:path>
            </a:pathLst>
          </a:custGeom>
          <a:noFill/>
          <a:ln w="571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69BEC73-0DD5-4982-A566-1DDC6C1C0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366" y="288978"/>
            <a:ext cx="8446814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2075" tIns="46038" rIns="92075" bIns="46038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The map in </a:t>
            </a:r>
            <a:r>
              <a:rPr lang="en-US" sz="2400" b="1" i="1" u="sng" dirty="0">
                <a:solidFill>
                  <a:srgbClr val="FFFF00"/>
                </a:solidFill>
              </a:rPr>
              <a:t>1800</a:t>
            </a:r>
            <a:r>
              <a:rPr lang="en-US" sz="2400" dirty="0"/>
              <a:t> . . . The division of Poland among Austria, Prussia, and Russia left Russia controlling former Polish territory (shared with Austria-Hungary)</a:t>
            </a:r>
            <a:endParaRPr lang="en-US" sz="2400" b="1" i="1" u="sng" dirty="0">
              <a:solidFill>
                <a:srgbClr val="99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CFCE137E-7ABE-424B-9A9B-8E8D9EF3B939}"/>
              </a:ext>
            </a:extLst>
          </p:cNvPr>
          <p:cNvSpPr txBox="1">
            <a:spLocks/>
          </p:cNvSpPr>
          <p:nvPr/>
        </p:nvSpPr>
        <p:spPr bwMode="auto">
          <a:xfrm>
            <a:off x="8191500" y="6340475"/>
            <a:ext cx="533400" cy="365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B723895A-4E45-4520-AC97-4ECA86290740}" type="slidenum"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18</a:t>
            </a:fld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0188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E5D64-9B39-441C-9FE9-135D1A4F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81E6A-DF36-446D-A454-673EBBCE39A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9EDAD7C-C5FA-4EA4-A613-CFD1BB486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5" y="1757404"/>
            <a:ext cx="7994710" cy="40791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 Box 19">
            <a:extLst>
              <a:ext uri="{FF2B5EF4-FFF2-40B4-BE49-F238E27FC236}">
                <a16:creationId xmlns:a16="http://schemas.microsoft.com/office/drawing/2014/main" id="{AA08D70D-3295-40A0-AC70-0DB20DDA2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61" y="6248400"/>
            <a:ext cx="757389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000" dirty="0"/>
              <a:t>Adapted from </a:t>
            </a:r>
            <a:r>
              <a:rPr lang="en-US" sz="1000" dirty="0" err="1"/>
              <a:t>Centennia</a:t>
            </a:r>
            <a:r>
              <a:rPr lang="en-US" sz="1000" dirty="0"/>
              <a:t> Historical Atlas, as portrayed in </a:t>
            </a:r>
            <a:r>
              <a:rPr lang="en-US" sz="1000" dirty="0">
                <a:hlinkClick r:id="rId3"/>
              </a:rPr>
              <a:t>http://brenocon.com/ukraine_maps/</a:t>
            </a:r>
            <a:r>
              <a:rPr lang="en-US" sz="1000" dirty="0"/>
              <a:t>.  Accessed 3-3-2022.  Base map from Perry-Castaneda Library Map Collection, University of Texas.  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8683657C-3F4F-4727-A3F4-47FD3BA64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777" y="2967335"/>
            <a:ext cx="110959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Poland</a:t>
            </a: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1B599111-65FE-4732-AF93-EC6A3494E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4891" y="3198167"/>
            <a:ext cx="1316386" cy="11079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Ukraine</a:t>
            </a:r>
          </a:p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(USSR)</a:t>
            </a:r>
          </a:p>
          <a:p>
            <a:pPr algn="ctr">
              <a:defRPr/>
            </a:pPr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FA06178-A415-4CA2-996F-C5C40F49201C}"/>
              </a:ext>
            </a:extLst>
          </p:cNvPr>
          <p:cNvSpPr/>
          <p:nvPr/>
        </p:nvSpPr>
        <p:spPr bwMode="auto">
          <a:xfrm>
            <a:off x="3136392" y="2331720"/>
            <a:ext cx="822960" cy="1453896"/>
          </a:xfrm>
          <a:custGeom>
            <a:avLst/>
            <a:gdLst>
              <a:gd name="connsiteX0" fmla="*/ 822960 w 822960"/>
              <a:gd name="connsiteY0" fmla="*/ 0 h 1453896"/>
              <a:gd name="connsiteX1" fmla="*/ 804672 w 822960"/>
              <a:gd name="connsiteY1" fmla="*/ 109728 h 1453896"/>
              <a:gd name="connsiteX2" fmla="*/ 786384 w 822960"/>
              <a:gd name="connsiteY2" fmla="*/ 146304 h 1453896"/>
              <a:gd name="connsiteX3" fmla="*/ 777240 w 822960"/>
              <a:gd name="connsiteY3" fmla="*/ 173736 h 1453896"/>
              <a:gd name="connsiteX4" fmla="*/ 722376 w 822960"/>
              <a:gd name="connsiteY4" fmla="*/ 256032 h 1453896"/>
              <a:gd name="connsiteX5" fmla="*/ 713232 w 822960"/>
              <a:gd name="connsiteY5" fmla="*/ 283464 h 1453896"/>
              <a:gd name="connsiteX6" fmla="*/ 676656 w 822960"/>
              <a:gd name="connsiteY6" fmla="*/ 356616 h 1453896"/>
              <a:gd name="connsiteX7" fmla="*/ 658368 w 822960"/>
              <a:gd name="connsiteY7" fmla="*/ 384048 h 1453896"/>
              <a:gd name="connsiteX8" fmla="*/ 649224 w 822960"/>
              <a:gd name="connsiteY8" fmla="*/ 411480 h 1453896"/>
              <a:gd name="connsiteX9" fmla="*/ 630936 w 822960"/>
              <a:gd name="connsiteY9" fmla="*/ 438912 h 1453896"/>
              <a:gd name="connsiteX10" fmla="*/ 621792 w 822960"/>
              <a:gd name="connsiteY10" fmla="*/ 466344 h 1453896"/>
              <a:gd name="connsiteX11" fmla="*/ 585216 w 822960"/>
              <a:gd name="connsiteY11" fmla="*/ 548640 h 1453896"/>
              <a:gd name="connsiteX12" fmla="*/ 466344 w 822960"/>
              <a:gd name="connsiteY12" fmla="*/ 704088 h 1453896"/>
              <a:gd name="connsiteX13" fmla="*/ 448056 w 822960"/>
              <a:gd name="connsiteY13" fmla="*/ 731520 h 1453896"/>
              <a:gd name="connsiteX14" fmla="*/ 411480 w 822960"/>
              <a:gd name="connsiteY14" fmla="*/ 749808 h 1453896"/>
              <a:gd name="connsiteX15" fmla="*/ 384048 w 822960"/>
              <a:gd name="connsiteY15" fmla="*/ 768096 h 1453896"/>
              <a:gd name="connsiteX16" fmla="*/ 347472 w 822960"/>
              <a:gd name="connsiteY16" fmla="*/ 795528 h 1453896"/>
              <a:gd name="connsiteX17" fmla="*/ 320040 w 822960"/>
              <a:gd name="connsiteY17" fmla="*/ 804672 h 1453896"/>
              <a:gd name="connsiteX18" fmla="*/ 256032 w 822960"/>
              <a:gd name="connsiteY18" fmla="*/ 832104 h 1453896"/>
              <a:gd name="connsiteX19" fmla="*/ 192024 w 822960"/>
              <a:gd name="connsiteY19" fmla="*/ 859536 h 1453896"/>
              <a:gd name="connsiteX20" fmla="*/ 164592 w 822960"/>
              <a:gd name="connsiteY20" fmla="*/ 886968 h 1453896"/>
              <a:gd name="connsiteX21" fmla="*/ 137160 w 822960"/>
              <a:gd name="connsiteY21" fmla="*/ 905256 h 1453896"/>
              <a:gd name="connsiteX22" fmla="*/ 109728 w 822960"/>
              <a:gd name="connsiteY22" fmla="*/ 941832 h 1453896"/>
              <a:gd name="connsiteX23" fmla="*/ 45720 w 822960"/>
              <a:gd name="connsiteY23" fmla="*/ 1005840 h 1453896"/>
              <a:gd name="connsiteX24" fmla="*/ 36576 w 822960"/>
              <a:gd name="connsiteY24" fmla="*/ 1033272 h 1453896"/>
              <a:gd name="connsiteX25" fmla="*/ 9144 w 822960"/>
              <a:gd name="connsiteY25" fmla="*/ 1106424 h 1453896"/>
              <a:gd name="connsiteX26" fmla="*/ 0 w 822960"/>
              <a:gd name="connsiteY26" fmla="*/ 1152144 h 1453896"/>
              <a:gd name="connsiteX27" fmla="*/ 9144 w 822960"/>
              <a:gd name="connsiteY27" fmla="*/ 1371600 h 1453896"/>
              <a:gd name="connsiteX28" fmla="*/ 18288 w 822960"/>
              <a:gd name="connsiteY28" fmla="*/ 1417320 h 1453896"/>
              <a:gd name="connsiteX29" fmla="*/ 27432 w 822960"/>
              <a:gd name="connsiteY29" fmla="*/ 1453896 h 145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22960" h="1453896">
                <a:moveTo>
                  <a:pt x="822960" y="0"/>
                </a:moveTo>
                <a:cubicBezTo>
                  <a:pt x="820889" y="14497"/>
                  <a:pt x="811357" y="89672"/>
                  <a:pt x="804672" y="109728"/>
                </a:cubicBezTo>
                <a:cubicBezTo>
                  <a:pt x="800361" y="122660"/>
                  <a:pt x="791754" y="133775"/>
                  <a:pt x="786384" y="146304"/>
                </a:cubicBezTo>
                <a:cubicBezTo>
                  <a:pt x="782587" y="155163"/>
                  <a:pt x="782022" y="165367"/>
                  <a:pt x="777240" y="173736"/>
                </a:cubicBezTo>
                <a:cubicBezTo>
                  <a:pt x="715980" y="280941"/>
                  <a:pt x="784663" y="131458"/>
                  <a:pt x="722376" y="256032"/>
                </a:cubicBezTo>
                <a:cubicBezTo>
                  <a:pt x="718065" y="264653"/>
                  <a:pt x="717220" y="274689"/>
                  <a:pt x="713232" y="283464"/>
                </a:cubicBezTo>
                <a:cubicBezTo>
                  <a:pt x="701951" y="308283"/>
                  <a:pt x="691778" y="333933"/>
                  <a:pt x="676656" y="356616"/>
                </a:cubicBezTo>
                <a:cubicBezTo>
                  <a:pt x="670560" y="365760"/>
                  <a:pt x="663283" y="374218"/>
                  <a:pt x="658368" y="384048"/>
                </a:cubicBezTo>
                <a:cubicBezTo>
                  <a:pt x="654057" y="392669"/>
                  <a:pt x="653535" y="402859"/>
                  <a:pt x="649224" y="411480"/>
                </a:cubicBezTo>
                <a:cubicBezTo>
                  <a:pt x="644309" y="421310"/>
                  <a:pt x="635851" y="429082"/>
                  <a:pt x="630936" y="438912"/>
                </a:cubicBezTo>
                <a:cubicBezTo>
                  <a:pt x="626625" y="447533"/>
                  <a:pt x="625176" y="457319"/>
                  <a:pt x="621792" y="466344"/>
                </a:cubicBezTo>
                <a:cubicBezTo>
                  <a:pt x="612620" y="490802"/>
                  <a:pt x="599070" y="525550"/>
                  <a:pt x="585216" y="548640"/>
                </a:cubicBezTo>
                <a:cubicBezTo>
                  <a:pt x="503855" y="684241"/>
                  <a:pt x="603465" y="498407"/>
                  <a:pt x="466344" y="704088"/>
                </a:cubicBezTo>
                <a:cubicBezTo>
                  <a:pt x="460248" y="713232"/>
                  <a:pt x="456499" y="724485"/>
                  <a:pt x="448056" y="731520"/>
                </a:cubicBezTo>
                <a:cubicBezTo>
                  <a:pt x="437584" y="740246"/>
                  <a:pt x="423315" y="743045"/>
                  <a:pt x="411480" y="749808"/>
                </a:cubicBezTo>
                <a:cubicBezTo>
                  <a:pt x="401938" y="755260"/>
                  <a:pt x="392991" y="761708"/>
                  <a:pt x="384048" y="768096"/>
                </a:cubicBezTo>
                <a:cubicBezTo>
                  <a:pt x="371647" y="776954"/>
                  <a:pt x="360704" y="787967"/>
                  <a:pt x="347472" y="795528"/>
                </a:cubicBezTo>
                <a:cubicBezTo>
                  <a:pt x="339103" y="800310"/>
                  <a:pt x="328989" y="801092"/>
                  <a:pt x="320040" y="804672"/>
                </a:cubicBezTo>
                <a:cubicBezTo>
                  <a:pt x="298487" y="813293"/>
                  <a:pt x="277164" y="822498"/>
                  <a:pt x="256032" y="832104"/>
                </a:cubicBezTo>
                <a:cubicBezTo>
                  <a:pt x="193886" y="860352"/>
                  <a:pt x="244372" y="842087"/>
                  <a:pt x="192024" y="859536"/>
                </a:cubicBezTo>
                <a:cubicBezTo>
                  <a:pt x="182880" y="868680"/>
                  <a:pt x="174526" y="878689"/>
                  <a:pt x="164592" y="886968"/>
                </a:cubicBezTo>
                <a:cubicBezTo>
                  <a:pt x="156149" y="894003"/>
                  <a:pt x="144931" y="897485"/>
                  <a:pt x="137160" y="905256"/>
                </a:cubicBezTo>
                <a:cubicBezTo>
                  <a:pt x="126384" y="916032"/>
                  <a:pt x="120504" y="931056"/>
                  <a:pt x="109728" y="941832"/>
                </a:cubicBezTo>
                <a:cubicBezTo>
                  <a:pt x="24384" y="1027176"/>
                  <a:pt x="118872" y="908304"/>
                  <a:pt x="45720" y="1005840"/>
                </a:cubicBezTo>
                <a:cubicBezTo>
                  <a:pt x="42672" y="1014984"/>
                  <a:pt x="39960" y="1024247"/>
                  <a:pt x="36576" y="1033272"/>
                </a:cubicBezTo>
                <a:cubicBezTo>
                  <a:pt x="30283" y="1050053"/>
                  <a:pt x="14333" y="1085669"/>
                  <a:pt x="9144" y="1106424"/>
                </a:cubicBezTo>
                <a:cubicBezTo>
                  <a:pt x="5375" y="1121502"/>
                  <a:pt x="3048" y="1136904"/>
                  <a:pt x="0" y="1152144"/>
                </a:cubicBezTo>
                <a:cubicBezTo>
                  <a:pt x="3048" y="1225296"/>
                  <a:pt x="4107" y="1298558"/>
                  <a:pt x="9144" y="1371600"/>
                </a:cubicBezTo>
                <a:cubicBezTo>
                  <a:pt x="10213" y="1387105"/>
                  <a:pt x="14519" y="1402242"/>
                  <a:pt x="18288" y="1417320"/>
                </a:cubicBezTo>
                <a:cubicBezTo>
                  <a:pt x="28396" y="1457751"/>
                  <a:pt x="27432" y="1431917"/>
                  <a:pt x="27432" y="1453896"/>
                </a:cubicBezTo>
              </a:path>
            </a:pathLst>
          </a:custGeom>
          <a:noFill/>
          <a:ln w="571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EBD809-C620-4147-9785-3BC16D109A86}"/>
              </a:ext>
            </a:extLst>
          </p:cNvPr>
          <p:cNvSpPr/>
          <p:nvPr/>
        </p:nvSpPr>
        <p:spPr bwMode="auto">
          <a:xfrm>
            <a:off x="4114800" y="4791456"/>
            <a:ext cx="146304" cy="146357"/>
          </a:xfrm>
          <a:custGeom>
            <a:avLst/>
            <a:gdLst>
              <a:gd name="connsiteX0" fmla="*/ 0 w 146304"/>
              <a:gd name="connsiteY0" fmla="*/ 0 h 146357"/>
              <a:gd name="connsiteX1" fmla="*/ 91440 w 146304"/>
              <a:gd name="connsiteY1" fmla="*/ 100584 h 146357"/>
              <a:gd name="connsiteX2" fmla="*/ 118872 w 146304"/>
              <a:gd name="connsiteY2" fmla="*/ 118872 h 146357"/>
              <a:gd name="connsiteX3" fmla="*/ 146304 w 146304"/>
              <a:gd name="connsiteY3" fmla="*/ 146304 h 14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304" h="146357">
                <a:moveTo>
                  <a:pt x="0" y="0"/>
                </a:moveTo>
                <a:cubicBezTo>
                  <a:pt x="23124" y="28905"/>
                  <a:pt x="62012" y="80966"/>
                  <a:pt x="91440" y="100584"/>
                </a:cubicBezTo>
                <a:lnTo>
                  <a:pt x="118872" y="118872"/>
                </a:lnTo>
                <a:cubicBezTo>
                  <a:pt x="138851" y="148840"/>
                  <a:pt x="126170" y="146304"/>
                  <a:pt x="146304" y="146304"/>
                </a:cubicBezTo>
              </a:path>
            </a:pathLst>
          </a:custGeom>
          <a:noFill/>
          <a:ln w="571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DD0993C-2550-4595-82CD-7B478752713C}"/>
              </a:ext>
            </a:extLst>
          </p:cNvPr>
          <p:cNvSpPr/>
          <p:nvPr/>
        </p:nvSpPr>
        <p:spPr bwMode="auto">
          <a:xfrm>
            <a:off x="1755648" y="3319272"/>
            <a:ext cx="539569" cy="621792"/>
          </a:xfrm>
          <a:custGeom>
            <a:avLst/>
            <a:gdLst>
              <a:gd name="connsiteX0" fmla="*/ 0 w 539569"/>
              <a:gd name="connsiteY0" fmla="*/ 0 h 621792"/>
              <a:gd name="connsiteX1" fmla="*/ 36576 w 539569"/>
              <a:gd name="connsiteY1" fmla="*/ 45720 h 621792"/>
              <a:gd name="connsiteX2" fmla="*/ 82296 w 539569"/>
              <a:gd name="connsiteY2" fmla="*/ 64008 h 621792"/>
              <a:gd name="connsiteX3" fmla="*/ 118872 w 539569"/>
              <a:gd name="connsiteY3" fmla="*/ 91440 h 621792"/>
              <a:gd name="connsiteX4" fmla="*/ 155448 w 539569"/>
              <a:gd name="connsiteY4" fmla="*/ 109728 h 621792"/>
              <a:gd name="connsiteX5" fmla="*/ 182880 w 539569"/>
              <a:gd name="connsiteY5" fmla="*/ 137160 h 621792"/>
              <a:gd name="connsiteX6" fmla="*/ 219456 w 539569"/>
              <a:gd name="connsiteY6" fmla="*/ 164592 h 621792"/>
              <a:gd name="connsiteX7" fmla="*/ 246888 w 539569"/>
              <a:gd name="connsiteY7" fmla="*/ 192024 h 621792"/>
              <a:gd name="connsiteX8" fmla="*/ 274320 w 539569"/>
              <a:gd name="connsiteY8" fmla="*/ 201168 h 621792"/>
              <a:gd name="connsiteX9" fmla="*/ 310896 w 539569"/>
              <a:gd name="connsiteY9" fmla="*/ 237744 h 621792"/>
              <a:gd name="connsiteX10" fmla="*/ 329184 w 539569"/>
              <a:gd name="connsiteY10" fmla="*/ 265176 h 621792"/>
              <a:gd name="connsiteX11" fmla="*/ 356616 w 539569"/>
              <a:gd name="connsiteY11" fmla="*/ 283464 h 621792"/>
              <a:gd name="connsiteX12" fmla="*/ 420624 w 539569"/>
              <a:gd name="connsiteY12" fmla="*/ 374904 h 621792"/>
              <a:gd name="connsiteX13" fmla="*/ 475488 w 539569"/>
              <a:gd name="connsiteY13" fmla="*/ 429768 h 621792"/>
              <a:gd name="connsiteX14" fmla="*/ 484632 w 539569"/>
              <a:gd name="connsiteY14" fmla="*/ 457200 h 621792"/>
              <a:gd name="connsiteX15" fmla="*/ 502920 w 539569"/>
              <a:gd name="connsiteY15" fmla="*/ 484632 h 621792"/>
              <a:gd name="connsiteX16" fmla="*/ 521208 w 539569"/>
              <a:gd name="connsiteY16" fmla="*/ 557784 h 621792"/>
              <a:gd name="connsiteX17" fmla="*/ 539496 w 539569"/>
              <a:gd name="connsiteY17" fmla="*/ 621792 h 62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9569" h="621792">
                <a:moveTo>
                  <a:pt x="0" y="0"/>
                </a:moveTo>
                <a:cubicBezTo>
                  <a:pt x="12192" y="15240"/>
                  <a:pt x="21170" y="33738"/>
                  <a:pt x="36576" y="45720"/>
                </a:cubicBezTo>
                <a:cubicBezTo>
                  <a:pt x="49532" y="55797"/>
                  <a:pt x="67948" y="56037"/>
                  <a:pt x="82296" y="64008"/>
                </a:cubicBezTo>
                <a:cubicBezTo>
                  <a:pt x="95618" y="71409"/>
                  <a:pt x="105949" y="83363"/>
                  <a:pt x="118872" y="91440"/>
                </a:cubicBezTo>
                <a:cubicBezTo>
                  <a:pt x="130431" y="98664"/>
                  <a:pt x="144356" y="101805"/>
                  <a:pt x="155448" y="109728"/>
                </a:cubicBezTo>
                <a:cubicBezTo>
                  <a:pt x="165971" y="117244"/>
                  <a:pt x="173062" y="128744"/>
                  <a:pt x="182880" y="137160"/>
                </a:cubicBezTo>
                <a:cubicBezTo>
                  <a:pt x="194451" y="147078"/>
                  <a:pt x="207885" y="154674"/>
                  <a:pt x="219456" y="164592"/>
                </a:cubicBezTo>
                <a:cubicBezTo>
                  <a:pt x="229274" y="173008"/>
                  <a:pt x="236128" y="184851"/>
                  <a:pt x="246888" y="192024"/>
                </a:cubicBezTo>
                <a:cubicBezTo>
                  <a:pt x="254908" y="197371"/>
                  <a:pt x="265176" y="198120"/>
                  <a:pt x="274320" y="201168"/>
                </a:cubicBezTo>
                <a:cubicBezTo>
                  <a:pt x="286512" y="213360"/>
                  <a:pt x="299675" y="224653"/>
                  <a:pt x="310896" y="237744"/>
                </a:cubicBezTo>
                <a:cubicBezTo>
                  <a:pt x="318048" y="246088"/>
                  <a:pt x="321413" y="257405"/>
                  <a:pt x="329184" y="265176"/>
                </a:cubicBezTo>
                <a:cubicBezTo>
                  <a:pt x="336955" y="272947"/>
                  <a:pt x="347472" y="277368"/>
                  <a:pt x="356616" y="283464"/>
                </a:cubicBezTo>
                <a:cubicBezTo>
                  <a:pt x="368170" y="300795"/>
                  <a:pt x="403216" y="355561"/>
                  <a:pt x="420624" y="374904"/>
                </a:cubicBezTo>
                <a:cubicBezTo>
                  <a:pt x="437926" y="394128"/>
                  <a:pt x="475488" y="429768"/>
                  <a:pt x="475488" y="429768"/>
                </a:cubicBezTo>
                <a:cubicBezTo>
                  <a:pt x="478536" y="438912"/>
                  <a:pt x="480321" y="448579"/>
                  <a:pt x="484632" y="457200"/>
                </a:cubicBezTo>
                <a:cubicBezTo>
                  <a:pt x="489547" y="467030"/>
                  <a:pt x="499164" y="474304"/>
                  <a:pt x="502920" y="484632"/>
                </a:cubicBezTo>
                <a:cubicBezTo>
                  <a:pt x="511510" y="508253"/>
                  <a:pt x="511873" y="534447"/>
                  <a:pt x="521208" y="557784"/>
                </a:cubicBezTo>
                <a:cubicBezTo>
                  <a:pt x="541760" y="609164"/>
                  <a:pt x="539496" y="587090"/>
                  <a:pt x="539496" y="621792"/>
                </a:cubicBezTo>
              </a:path>
            </a:pathLst>
          </a:custGeom>
          <a:noFill/>
          <a:ln w="571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B6185606-CA24-499E-A2C9-E5BC1099B990}"/>
              </a:ext>
            </a:extLst>
          </p:cNvPr>
          <p:cNvSpPr txBox="1">
            <a:spLocks noChangeArrowheads="1"/>
          </p:cNvSpPr>
          <p:nvPr/>
        </p:nvSpPr>
        <p:spPr bwMode="auto">
          <a:xfrm rot="2571082">
            <a:off x="579684" y="3399335"/>
            <a:ext cx="235192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Czechoslovakia</a:t>
            </a:r>
          </a:p>
        </p:txBody>
      </p:sp>
      <p:sp>
        <p:nvSpPr>
          <p:cNvPr id="17" name="Text Box 20">
            <a:extLst>
              <a:ext uri="{FF2B5EF4-FFF2-40B4-BE49-F238E27FC236}">
                <a16:creationId xmlns:a16="http://schemas.microsoft.com/office/drawing/2014/main" id="{CC8E1CFE-70FA-45DA-BDFA-9D011AC0E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650" y="4791456"/>
            <a:ext cx="137409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Romania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DBF555F8-C844-499B-90BF-32EB8C019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366" y="288978"/>
            <a:ext cx="8446814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2075" tIns="46038" rIns="92075" bIns="46038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The map in </a:t>
            </a:r>
            <a:r>
              <a:rPr lang="en-US" sz="2400" b="1" i="1" u="sng" dirty="0">
                <a:solidFill>
                  <a:srgbClr val="FFFF00"/>
                </a:solidFill>
              </a:rPr>
              <a:t>1920</a:t>
            </a:r>
            <a:r>
              <a:rPr lang="en-US" sz="2400" dirty="0"/>
              <a:t> . . . World War I, the Bolshevik Revolution, the </a:t>
            </a:r>
            <a:r>
              <a:rPr lang="en-US" sz="2400" dirty="0">
                <a:solidFill>
                  <a:srgbClr val="FFC000"/>
                </a:solidFill>
              </a:rPr>
              <a:t>Treaty of Brest-Litovsk</a:t>
            </a:r>
            <a:r>
              <a:rPr lang="en-US" sz="2400" dirty="0"/>
              <a:t>, World War II . . . territorial chaos . . . </a:t>
            </a:r>
            <a:endParaRPr lang="en-US" sz="2400" b="1" i="1" u="sng" dirty="0">
              <a:solidFill>
                <a:srgbClr val="99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A6382CEB-0DE7-48E3-AB29-16F16681B051}"/>
              </a:ext>
            </a:extLst>
          </p:cNvPr>
          <p:cNvSpPr txBox="1">
            <a:spLocks/>
          </p:cNvSpPr>
          <p:nvPr/>
        </p:nvSpPr>
        <p:spPr bwMode="auto">
          <a:xfrm>
            <a:off x="8191500" y="6294437"/>
            <a:ext cx="533400" cy="365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B723895A-4E45-4520-AC97-4ECA86290740}" type="slidenum"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19</a:t>
            </a:fld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095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466" y="8467"/>
            <a:ext cx="8763000" cy="63709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br>
              <a:rPr lang="en-US" sz="24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examine the historical and geographical context of the world in which Ukrainians live, and how it relates to the current crisis with Russia.  Specific questions include: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are the cultural/territorial </a:t>
            </a:r>
            <a:r>
              <a:rPr lang="en-US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roots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Ukraine?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were the geographical consequences of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Russian/Soviet ascendancy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did Ukraine become a “</a:t>
            </a:r>
            <a:r>
              <a:rPr lang="en-US" sz="24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shatterbelt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”?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 Ukrainians a “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nation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”; is Ukraine a “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the “logic” of </a:t>
            </a:r>
            <a:r>
              <a:rPr lang="en-US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recent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territorial conflicts</a:t>
            </a:r>
            <a:r>
              <a:rPr lang="en-US" sz="2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  <a:solidFill>
            <a:srgbClr val="FFFF00"/>
          </a:solidFill>
        </p:spPr>
        <p:txBody>
          <a:bodyPr/>
          <a:lstStyle/>
          <a:p>
            <a:fld id="{B723895A-4E45-4520-AC97-4ECA86290740}" type="slidenum">
              <a:rPr lang="en-US" sz="2000" b="1" smtClean="0">
                <a:solidFill>
                  <a:srgbClr val="FF0000"/>
                </a:solidFill>
              </a:rPr>
              <a:t>2</a:t>
            </a:fld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341C43-7D21-40C5-81EC-CF61EBB22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66" y="358314"/>
            <a:ext cx="8729662" cy="523862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50000">
                <a:srgbClr val="DDDDDD"/>
              </a:gs>
              <a:gs pos="100000">
                <a:srgbClr val="808080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Purpose of Presentation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023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E5D64-9B39-441C-9FE9-135D1A4F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81E6A-DF36-446D-A454-673EBBCE39A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AA08D70D-3295-40A0-AC70-0DB20DDA2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94" y="6477000"/>
            <a:ext cx="7573899" cy="2462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000" dirty="0"/>
              <a:t>Base map from Perry-Castaneda Library Map Collection, University of Texas.  </a:t>
            </a:r>
          </a:p>
        </p:txBody>
      </p:sp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8511EC09-A438-4383-AC91-8A701009B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88" y="665573"/>
            <a:ext cx="5544312" cy="57938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2707BE-C61C-4DC1-9AED-C8B9C9496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66" y="134779"/>
            <a:ext cx="844681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2075" tIns="46038" rIns="92075" bIns="46038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The current map?</a:t>
            </a:r>
            <a:r>
              <a:rPr lang="en-US" sz="2400" dirty="0"/>
              <a:t> . . . </a:t>
            </a:r>
            <a:endParaRPr lang="en-US" sz="2400" b="1" i="1" u="sng" dirty="0">
              <a:solidFill>
                <a:srgbClr val="99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 Box 20">
            <a:extLst>
              <a:ext uri="{FF2B5EF4-FFF2-40B4-BE49-F238E27FC236}">
                <a16:creationId xmlns:a16="http://schemas.microsoft.com/office/drawing/2014/main" id="{C21E5D65-958E-465C-B784-7474E544C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075" y="2822578"/>
            <a:ext cx="2137125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Added</a:t>
            </a:r>
          </a:p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1921,24</a:t>
            </a:r>
          </a:p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(Lenin’s gift!)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D9922E4-5EDF-40B2-9090-D51E1213E707}"/>
              </a:ext>
            </a:extLst>
          </p:cNvPr>
          <p:cNvSpPr/>
          <p:nvPr/>
        </p:nvSpPr>
        <p:spPr bwMode="auto">
          <a:xfrm>
            <a:off x="6392333" y="2819400"/>
            <a:ext cx="338667" cy="1456267"/>
          </a:xfrm>
          <a:custGeom>
            <a:avLst/>
            <a:gdLst>
              <a:gd name="connsiteX0" fmla="*/ 330200 w 338667"/>
              <a:gd name="connsiteY0" fmla="*/ 0 h 1456267"/>
              <a:gd name="connsiteX1" fmla="*/ 338667 w 338667"/>
              <a:gd name="connsiteY1" fmla="*/ 42333 h 1456267"/>
              <a:gd name="connsiteX2" fmla="*/ 321734 w 338667"/>
              <a:gd name="connsiteY2" fmla="*/ 160867 h 1456267"/>
              <a:gd name="connsiteX3" fmla="*/ 321734 w 338667"/>
              <a:gd name="connsiteY3" fmla="*/ 381000 h 1456267"/>
              <a:gd name="connsiteX4" fmla="*/ 262467 w 338667"/>
              <a:gd name="connsiteY4" fmla="*/ 431800 h 1456267"/>
              <a:gd name="connsiteX5" fmla="*/ 211667 w 338667"/>
              <a:gd name="connsiteY5" fmla="*/ 448733 h 1456267"/>
              <a:gd name="connsiteX6" fmla="*/ 160867 w 338667"/>
              <a:gd name="connsiteY6" fmla="*/ 482600 h 1456267"/>
              <a:gd name="connsiteX7" fmla="*/ 135467 w 338667"/>
              <a:gd name="connsiteY7" fmla="*/ 499533 h 1456267"/>
              <a:gd name="connsiteX8" fmla="*/ 101600 w 338667"/>
              <a:gd name="connsiteY8" fmla="*/ 508000 h 1456267"/>
              <a:gd name="connsiteX9" fmla="*/ 33867 w 338667"/>
              <a:gd name="connsiteY9" fmla="*/ 567267 h 1456267"/>
              <a:gd name="connsiteX10" fmla="*/ 0 w 338667"/>
              <a:gd name="connsiteY10" fmla="*/ 626533 h 1456267"/>
              <a:gd name="connsiteX11" fmla="*/ 8467 w 338667"/>
              <a:gd name="connsiteY11" fmla="*/ 651933 h 1456267"/>
              <a:gd name="connsiteX12" fmla="*/ 16934 w 338667"/>
              <a:gd name="connsiteY12" fmla="*/ 694267 h 1456267"/>
              <a:gd name="connsiteX13" fmla="*/ 33867 w 338667"/>
              <a:gd name="connsiteY13" fmla="*/ 728133 h 1456267"/>
              <a:gd name="connsiteX14" fmla="*/ 50800 w 338667"/>
              <a:gd name="connsiteY14" fmla="*/ 770467 h 1456267"/>
              <a:gd name="connsiteX15" fmla="*/ 76200 w 338667"/>
              <a:gd name="connsiteY15" fmla="*/ 787400 h 1456267"/>
              <a:gd name="connsiteX16" fmla="*/ 67734 w 338667"/>
              <a:gd name="connsiteY16" fmla="*/ 931333 h 1456267"/>
              <a:gd name="connsiteX17" fmla="*/ 59267 w 338667"/>
              <a:gd name="connsiteY17" fmla="*/ 965200 h 1456267"/>
              <a:gd name="connsiteX18" fmla="*/ 50800 w 338667"/>
              <a:gd name="connsiteY18" fmla="*/ 1024467 h 1456267"/>
              <a:gd name="connsiteX19" fmla="*/ 59267 w 338667"/>
              <a:gd name="connsiteY19" fmla="*/ 1066800 h 1456267"/>
              <a:gd name="connsiteX20" fmla="*/ 101600 w 338667"/>
              <a:gd name="connsiteY20" fmla="*/ 1109133 h 1456267"/>
              <a:gd name="connsiteX21" fmla="*/ 118534 w 338667"/>
              <a:gd name="connsiteY21" fmla="*/ 1126067 h 1456267"/>
              <a:gd name="connsiteX22" fmla="*/ 152400 w 338667"/>
              <a:gd name="connsiteY22" fmla="*/ 1151467 h 1456267"/>
              <a:gd name="connsiteX23" fmla="*/ 160867 w 338667"/>
              <a:gd name="connsiteY23" fmla="*/ 1185333 h 1456267"/>
              <a:gd name="connsiteX24" fmla="*/ 169334 w 338667"/>
              <a:gd name="connsiteY24" fmla="*/ 1456267 h 145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8667" h="1456267">
                <a:moveTo>
                  <a:pt x="330200" y="0"/>
                </a:moveTo>
                <a:cubicBezTo>
                  <a:pt x="333022" y="14111"/>
                  <a:pt x="338667" y="27943"/>
                  <a:pt x="338667" y="42333"/>
                </a:cubicBezTo>
                <a:cubicBezTo>
                  <a:pt x="338667" y="63518"/>
                  <a:pt x="325946" y="135594"/>
                  <a:pt x="321734" y="160867"/>
                </a:cubicBezTo>
                <a:cubicBezTo>
                  <a:pt x="323595" y="194366"/>
                  <a:pt x="340028" y="326115"/>
                  <a:pt x="321734" y="381000"/>
                </a:cubicBezTo>
                <a:cubicBezTo>
                  <a:pt x="311897" y="410513"/>
                  <a:pt x="288263" y="421482"/>
                  <a:pt x="262467" y="431800"/>
                </a:cubicBezTo>
                <a:cubicBezTo>
                  <a:pt x="245894" y="438429"/>
                  <a:pt x="211667" y="448733"/>
                  <a:pt x="211667" y="448733"/>
                </a:cubicBezTo>
                <a:lnTo>
                  <a:pt x="160867" y="482600"/>
                </a:lnTo>
                <a:cubicBezTo>
                  <a:pt x="152400" y="488244"/>
                  <a:pt x="145339" y="497065"/>
                  <a:pt x="135467" y="499533"/>
                </a:cubicBezTo>
                <a:lnTo>
                  <a:pt x="101600" y="508000"/>
                </a:lnTo>
                <a:cubicBezTo>
                  <a:pt x="78535" y="523376"/>
                  <a:pt x="46250" y="542500"/>
                  <a:pt x="33867" y="567267"/>
                </a:cubicBezTo>
                <a:cubicBezTo>
                  <a:pt x="12383" y="610235"/>
                  <a:pt x="23935" y="590632"/>
                  <a:pt x="0" y="626533"/>
                </a:cubicBezTo>
                <a:cubicBezTo>
                  <a:pt x="2822" y="635000"/>
                  <a:pt x="6302" y="643275"/>
                  <a:pt x="8467" y="651933"/>
                </a:cubicBezTo>
                <a:cubicBezTo>
                  <a:pt x="11957" y="665894"/>
                  <a:pt x="12383" y="680615"/>
                  <a:pt x="16934" y="694267"/>
                </a:cubicBezTo>
                <a:cubicBezTo>
                  <a:pt x="20925" y="706240"/>
                  <a:pt x="28741" y="716600"/>
                  <a:pt x="33867" y="728133"/>
                </a:cubicBezTo>
                <a:cubicBezTo>
                  <a:pt x="40040" y="742021"/>
                  <a:pt x="41966" y="758100"/>
                  <a:pt x="50800" y="770467"/>
                </a:cubicBezTo>
                <a:cubicBezTo>
                  <a:pt x="56714" y="778747"/>
                  <a:pt x="67733" y="781756"/>
                  <a:pt x="76200" y="787400"/>
                </a:cubicBezTo>
                <a:cubicBezTo>
                  <a:pt x="73378" y="835378"/>
                  <a:pt x="72290" y="883489"/>
                  <a:pt x="67734" y="931333"/>
                </a:cubicBezTo>
                <a:cubicBezTo>
                  <a:pt x="66631" y="942917"/>
                  <a:pt x="61349" y="953751"/>
                  <a:pt x="59267" y="965200"/>
                </a:cubicBezTo>
                <a:cubicBezTo>
                  <a:pt x="55697" y="984834"/>
                  <a:pt x="53622" y="1004711"/>
                  <a:pt x="50800" y="1024467"/>
                </a:cubicBezTo>
                <a:cubicBezTo>
                  <a:pt x="53622" y="1038578"/>
                  <a:pt x="54214" y="1053326"/>
                  <a:pt x="59267" y="1066800"/>
                </a:cubicBezTo>
                <a:cubicBezTo>
                  <a:pt x="70153" y="1095830"/>
                  <a:pt x="79425" y="1091393"/>
                  <a:pt x="101600" y="1109133"/>
                </a:cubicBezTo>
                <a:cubicBezTo>
                  <a:pt x="107834" y="1114120"/>
                  <a:pt x="112402" y="1120957"/>
                  <a:pt x="118534" y="1126067"/>
                </a:cubicBezTo>
                <a:cubicBezTo>
                  <a:pt x="129374" y="1135101"/>
                  <a:pt x="141111" y="1143000"/>
                  <a:pt x="152400" y="1151467"/>
                </a:cubicBezTo>
                <a:cubicBezTo>
                  <a:pt x="155222" y="1162756"/>
                  <a:pt x="160222" y="1173715"/>
                  <a:pt x="160867" y="1185333"/>
                </a:cubicBezTo>
                <a:cubicBezTo>
                  <a:pt x="165879" y="1275549"/>
                  <a:pt x="169334" y="1456267"/>
                  <a:pt x="169334" y="1456267"/>
                </a:cubicBezTo>
              </a:path>
            </a:pathLst>
          </a:custGeom>
          <a:noFill/>
          <a:ln w="5715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91C8EAA1-4340-41CC-B95D-29D36D6FC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4263" y="4673988"/>
            <a:ext cx="1124026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Added</a:t>
            </a:r>
          </a:p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1954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DD9D6FBF-EBD7-4AF1-9947-533417E0AE6D}"/>
              </a:ext>
            </a:extLst>
          </p:cNvPr>
          <p:cNvSpPr txBox="1">
            <a:spLocks/>
          </p:cNvSpPr>
          <p:nvPr/>
        </p:nvSpPr>
        <p:spPr bwMode="auto">
          <a:xfrm>
            <a:off x="8191500" y="6349285"/>
            <a:ext cx="533400" cy="365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B723895A-4E45-4520-AC97-4ECA86290740}" type="slidenum"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20</a:t>
            </a:fld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1796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E5D64-9B39-441C-9FE9-135D1A4F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81E6A-DF36-446D-A454-673EBBCE39A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3269F7E-0D07-40AF-8367-4E4651CEE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40" y="248248"/>
            <a:ext cx="8729662" cy="95475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50000">
                <a:srgbClr val="DDDDDD"/>
              </a:gs>
              <a:gs pos="100000">
                <a:srgbClr val="808080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Are Ukrainians a “Nation”; Is Ukraine a “State”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EF72EA-EBEB-4C2F-B948-5D4508DFC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593" y="1514696"/>
            <a:ext cx="844681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2075" tIns="46038" rIns="92075" bIns="46038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How do geographers define a “</a:t>
            </a:r>
            <a:r>
              <a:rPr lang="en-US" sz="2400" dirty="0">
                <a:solidFill>
                  <a:srgbClr val="FFC000"/>
                </a:solidFill>
              </a:rPr>
              <a:t>nation</a:t>
            </a:r>
            <a:r>
              <a:rPr lang="en-US" sz="2400" dirty="0"/>
              <a:t>”</a:t>
            </a:r>
            <a:r>
              <a:rPr lang="en-US" sz="2400" b="1" dirty="0"/>
              <a:t>?</a:t>
            </a:r>
            <a:r>
              <a:rPr lang="en-US" sz="2400" dirty="0"/>
              <a:t> . . . </a:t>
            </a:r>
            <a:endParaRPr lang="en-US" sz="2400" b="1" i="1" u="sng" dirty="0">
              <a:solidFill>
                <a:srgbClr val="99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2DAC16DB-0EAB-4311-B24C-E64CC1C0F3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0612" y="2303462"/>
            <a:ext cx="5420931" cy="23542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1712A014-7C33-4741-8422-E578773C5EE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59936" y="3514725"/>
            <a:ext cx="1664589" cy="221138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1">
            <a:extLst>
              <a:ext uri="{FF2B5EF4-FFF2-40B4-BE49-F238E27FC236}">
                <a16:creationId xmlns:a16="http://schemas.microsoft.com/office/drawing/2014/main" id="{EEDA0F88-1F4D-48A5-BA30-915F64E881F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22007" y="3101082"/>
            <a:ext cx="410655" cy="113119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BC6CD99A-0FC1-47E3-A97A-DCFF0770A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4554538"/>
            <a:ext cx="3868737" cy="850900"/>
          </a:xfrm>
          <a:prstGeom prst="rect">
            <a:avLst/>
          </a:prstGeom>
          <a:solidFill>
            <a:srgbClr val="FF9900"/>
          </a:solidFill>
          <a:ln w="28575">
            <a:miter lim="800000"/>
            <a:headEnd type="none" w="sm" len="sm"/>
            <a:tailEnd type="none" w="med" len="lg"/>
          </a:ln>
          <a:effectLst/>
          <a:scene3d>
            <a:camera prst="legacyObliqueBottom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Community commanding</a:t>
            </a:r>
          </a:p>
          <a:p>
            <a:pPr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loyalty . . . 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0E4FE9F7-EA11-4A48-9BBA-BED383F53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3912254"/>
            <a:ext cx="3227387" cy="850900"/>
          </a:xfrm>
          <a:prstGeom prst="rect">
            <a:avLst/>
          </a:prstGeom>
          <a:solidFill>
            <a:srgbClr val="FF9900"/>
          </a:solidFill>
          <a:ln w="28575">
            <a:miter lim="800000"/>
            <a:headEnd type="none" w="sm" len="sm"/>
            <a:tailEnd type="none" w="med" len="lg"/>
          </a:ln>
          <a:effectLst/>
          <a:scene3d>
            <a:camera prst="legacyObliqueBottom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Language, religion,</a:t>
            </a: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customs, myths, etc.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C378B5C0-A2E0-4DBF-BCF2-DE1696C48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726113"/>
            <a:ext cx="2400300" cy="850900"/>
          </a:xfrm>
          <a:prstGeom prst="rect">
            <a:avLst/>
          </a:prstGeom>
          <a:solidFill>
            <a:srgbClr val="FF9900"/>
          </a:solidFill>
          <a:ln w="28575">
            <a:miter lim="800000"/>
            <a:headEnd type="none" w="sm" len="sm"/>
            <a:tailEnd type="none" w="med" len="lg"/>
          </a:ln>
          <a:effectLst/>
          <a:scene3d>
            <a:camera prst="legacyObliqueBottom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 do what?</a:t>
            </a: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Create a state?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471215-CFFD-467B-B98D-1CC2B1C1DDCF}"/>
              </a:ext>
            </a:extLst>
          </p:cNvPr>
          <p:cNvSpPr txBox="1"/>
          <p:nvPr/>
        </p:nvSpPr>
        <p:spPr>
          <a:xfrm>
            <a:off x="36513" y="6511227"/>
            <a:ext cx="47823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[from Emerson, in Williams (PHG, 1985)]    </a:t>
            </a:r>
            <a:endParaRPr lang="en-US" sz="1000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FF76B726-025D-4976-BD28-0F62A3A58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854" y="1950533"/>
            <a:ext cx="8119618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“. . . a community of people who feel that they </a:t>
            </a:r>
            <a:r>
              <a:rPr lang="en-US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belong together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in the double sense that they share deeply significant elements of a </a:t>
            </a:r>
            <a:r>
              <a:rPr lang="en-US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common heritage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and that they have a </a:t>
            </a:r>
            <a:r>
              <a:rPr lang="en-US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common destiny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. . .”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65C2CE2A-C1ED-4CA1-A063-B64BD9A5526F}"/>
              </a:ext>
            </a:extLst>
          </p:cNvPr>
          <p:cNvSpPr txBox="1">
            <a:spLocks/>
          </p:cNvSpPr>
          <p:nvPr/>
        </p:nvSpPr>
        <p:spPr bwMode="auto">
          <a:xfrm>
            <a:off x="8191500" y="6340475"/>
            <a:ext cx="533400" cy="365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B723895A-4E45-4520-AC97-4ECA86290740}" type="slidenum"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21</a:t>
            </a:fld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6857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E5D64-9B39-441C-9FE9-135D1A4F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81E6A-DF36-446D-A454-673EBBCE39A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EF72EA-EBEB-4C2F-B948-5D4508DFC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3" y="581128"/>
            <a:ext cx="844681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2075" tIns="46038" rIns="92075" bIns="46038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How do geographers define a “</a:t>
            </a:r>
            <a:r>
              <a:rPr lang="en-US" sz="2400" dirty="0">
                <a:solidFill>
                  <a:srgbClr val="FFC000"/>
                </a:solidFill>
              </a:rPr>
              <a:t>state</a:t>
            </a:r>
            <a:r>
              <a:rPr lang="en-US" sz="2400" dirty="0"/>
              <a:t>”</a:t>
            </a:r>
            <a:r>
              <a:rPr lang="en-US" sz="2400" b="1" dirty="0"/>
              <a:t>?</a:t>
            </a:r>
            <a:r>
              <a:rPr lang="en-US" sz="2400" dirty="0"/>
              <a:t> . . . </a:t>
            </a:r>
            <a:endParaRPr lang="en-US" sz="2400" b="1" i="1" u="sng" dirty="0">
              <a:solidFill>
                <a:srgbClr val="99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39BEC0-D9F1-4695-AA7A-9331EBE9514D}"/>
              </a:ext>
            </a:extLst>
          </p:cNvPr>
          <p:cNvSpPr txBox="1"/>
          <p:nvPr/>
        </p:nvSpPr>
        <p:spPr>
          <a:xfrm>
            <a:off x="768096" y="1182231"/>
            <a:ext cx="808329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“. . . an entity that has a defined territory and a population under the control of a government that engages in foreign relations . . .”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[R.I.L., 1965].  </a:t>
            </a:r>
            <a:r>
              <a:rPr lang="en-US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Technically, a “state” is not a “nation.” </a:t>
            </a:r>
          </a:p>
          <a:p>
            <a:endParaRPr lang="en-US" sz="2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Usually, to be a state, two political criteria must be satisfied: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Sovereignty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(at least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jure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. . .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recognition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(exchange of ambassadors, etc.)  </a:t>
            </a:r>
            <a:endParaRPr lang="en-US" sz="2400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F95DE9A4-730B-4035-BF26-57B81D5928C9}"/>
              </a:ext>
            </a:extLst>
          </p:cNvPr>
          <p:cNvSpPr txBox="1">
            <a:spLocks/>
          </p:cNvSpPr>
          <p:nvPr/>
        </p:nvSpPr>
        <p:spPr bwMode="auto">
          <a:xfrm>
            <a:off x="8191500" y="6340475"/>
            <a:ext cx="533400" cy="365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B723895A-4E45-4520-AC97-4ECA86290740}" type="slidenum"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22</a:t>
            </a:fld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685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E5D64-9B39-441C-9FE9-135D1A4F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81E6A-DF36-446D-A454-673EBBCE39A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E4DF2ED-4BB2-4852-B072-0B8199922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40" y="248248"/>
            <a:ext cx="8729662" cy="523862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50000">
                <a:srgbClr val="DDDDDD"/>
              </a:gs>
              <a:gs pos="100000">
                <a:srgbClr val="808080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The “Logic” of Recent Territorial Conflicts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BCC1ABC7-0E13-4ACE-836B-593F5E5667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9717" r="1395" b="3820"/>
          <a:stretch/>
        </p:blipFill>
        <p:spPr>
          <a:xfrm>
            <a:off x="5168801" y="1039802"/>
            <a:ext cx="3719601" cy="3496056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E180E8A-30CE-44EA-860A-02C6BE753FB9}"/>
              </a:ext>
            </a:extLst>
          </p:cNvPr>
          <p:cNvSpPr/>
          <p:nvPr/>
        </p:nvSpPr>
        <p:spPr bwMode="auto">
          <a:xfrm>
            <a:off x="7242048" y="3282696"/>
            <a:ext cx="1097280" cy="777240"/>
          </a:xfrm>
          <a:custGeom>
            <a:avLst/>
            <a:gdLst>
              <a:gd name="connsiteX0" fmla="*/ 164592 w 1097280"/>
              <a:gd name="connsiteY0" fmla="*/ 137160 h 777240"/>
              <a:gd name="connsiteX1" fmla="*/ 118872 w 1097280"/>
              <a:gd name="connsiteY1" fmla="*/ 164592 h 777240"/>
              <a:gd name="connsiteX2" fmla="*/ 82296 w 1097280"/>
              <a:gd name="connsiteY2" fmla="*/ 210312 h 777240"/>
              <a:gd name="connsiteX3" fmla="*/ 27432 w 1097280"/>
              <a:gd name="connsiteY3" fmla="*/ 274320 h 777240"/>
              <a:gd name="connsiteX4" fmla="*/ 0 w 1097280"/>
              <a:gd name="connsiteY4" fmla="*/ 374904 h 777240"/>
              <a:gd name="connsiteX5" fmla="*/ 9144 w 1097280"/>
              <a:gd name="connsiteY5" fmla="*/ 548640 h 777240"/>
              <a:gd name="connsiteX6" fmla="*/ 18288 w 1097280"/>
              <a:gd name="connsiteY6" fmla="*/ 594360 h 777240"/>
              <a:gd name="connsiteX7" fmla="*/ 45720 w 1097280"/>
              <a:gd name="connsiteY7" fmla="*/ 621792 h 777240"/>
              <a:gd name="connsiteX8" fmla="*/ 73152 w 1097280"/>
              <a:gd name="connsiteY8" fmla="*/ 676656 h 777240"/>
              <a:gd name="connsiteX9" fmla="*/ 118872 w 1097280"/>
              <a:gd name="connsiteY9" fmla="*/ 713232 h 777240"/>
              <a:gd name="connsiteX10" fmla="*/ 146304 w 1097280"/>
              <a:gd name="connsiteY10" fmla="*/ 749808 h 777240"/>
              <a:gd name="connsiteX11" fmla="*/ 219456 w 1097280"/>
              <a:gd name="connsiteY11" fmla="*/ 777240 h 777240"/>
              <a:gd name="connsiteX12" fmla="*/ 393192 w 1097280"/>
              <a:gd name="connsiteY12" fmla="*/ 768096 h 777240"/>
              <a:gd name="connsiteX13" fmla="*/ 502920 w 1097280"/>
              <a:gd name="connsiteY13" fmla="*/ 740664 h 777240"/>
              <a:gd name="connsiteX14" fmla="*/ 594360 w 1097280"/>
              <a:gd name="connsiteY14" fmla="*/ 704088 h 777240"/>
              <a:gd name="connsiteX15" fmla="*/ 649224 w 1097280"/>
              <a:gd name="connsiteY15" fmla="*/ 694944 h 777240"/>
              <a:gd name="connsiteX16" fmla="*/ 713232 w 1097280"/>
              <a:gd name="connsiteY16" fmla="*/ 685800 h 777240"/>
              <a:gd name="connsiteX17" fmla="*/ 786384 w 1097280"/>
              <a:gd name="connsiteY17" fmla="*/ 676656 h 777240"/>
              <a:gd name="connsiteX18" fmla="*/ 896112 w 1097280"/>
              <a:gd name="connsiteY18" fmla="*/ 658368 h 777240"/>
              <a:gd name="connsiteX19" fmla="*/ 1024128 w 1097280"/>
              <a:gd name="connsiteY19" fmla="*/ 612648 h 777240"/>
              <a:gd name="connsiteX20" fmla="*/ 1088136 w 1097280"/>
              <a:gd name="connsiteY20" fmla="*/ 557784 h 777240"/>
              <a:gd name="connsiteX21" fmla="*/ 1097280 w 1097280"/>
              <a:gd name="connsiteY21" fmla="*/ 530352 h 777240"/>
              <a:gd name="connsiteX22" fmla="*/ 1088136 w 1097280"/>
              <a:gd name="connsiteY22" fmla="*/ 438912 h 777240"/>
              <a:gd name="connsiteX23" fmla="*/ 1069848 w 1097280"/>
              <a:gd name="connsiteY23" fmla="*/ 393192 h 777240"/>
              <a:gd name="connsiteX24" fmla="*/ 1042416 w 1097280"/>
              <a:gd name="connsiteY24" fmla="*/ 320040 h 777240"/>
              <a:gd name="connsiteX25" fmla="*/ 1014984 w 1097280"/>
              <a:gd name="connsiteY25" fmla="*/ 237744 h 777240"/>
              <a:gd name="connsiteX26" fmla="*/ 987552 w 1097280"/>
              <a:gd name="connsiteY26" fmla="*/ 210312 h 777240"/>
              <a:gd name="connsiteX27" fmla="*/ 978408 w 1097280"/>
              <a:gd name="connsiteY27" fmla="*/ 182880 h 777240"/>
              <a:gd name="connsiteX28" fmla="*/ 914400 w 1097280"/>
              <a:gd name="connsiteY28" fmla="*/ 137160 h 777240"/>
              <a:gd name="connsiteX29" fmla="*/ 886968 w 1097280"/>
              <a:gd name="connsiteY29" fmla="*/ 128016 h 777240"/>
              <a:gd name="connsiteX30" fmla="*/ 859536 w 1097280"/>
              <a:gd name="connsiteY30" fmla="*/ 109728 h 777240"/>
              <a:gd name="connsiteX31" fmla="*/ 804672 w 1097280"/>
              <a:gd name="connsiteY31" fmla="*/ 91440 h 777240"/>
              <a:gd name="connsiteX32" fmla="*/ 768096 w 1097280"/>
              <a:gd name="connsiteY32" fmla="*/ 64008 h 777240"/>
              <a:gd name="connsiteX33" fmla="*/ 713232 w 1097280"/>
              <a:gd name="connsiteY33" fmla="*/ 45720 h 777240"/>
              <a:gd name="connsiteX34" fmla="*/ 676656 w 1097280"/>
              <a:gd name="connsiteY34" fmla="*/ 27432 h 777240"/>
              <a:gd name="connsiteX35" fmla="*/ 640080 w 1097280"/>
              <a:gd name="connsiteY35" fmla="*/ 18288 h 777240"/>
              <a:gd name="connsiteX36" fmla="*/ 557784 w 1097280"/>
              <a:gd name="connsiteY36" fmla="*/ 0 h 777240"/>
              <a:gd name="connsiteX37" fmla="*/ 374904 w 1097280"/>
              <a:gd name="connsiteY37" fmla="*/ 18288 h 777240"/>
              <a:gd name="connsiteX38" fmla="*/ 310896 w 1097280"/>
              <a:gd name="connsiteY38" fmla="*/ 54864 h 777240"/>
              <a:gd name="connsiteX39" fmla="*/ 246888 w 1097280"/>
              <a:gd name="connsiteY39" fmla="*/ 118872 h 777240"/>
              <a:gd name="connsiteX40" fmla="*/ 210312 w 1097280"/>
              <a:gd name="connsiteY40" fmla="*/ 137160 h 777240"/>
              <a:gd name="connsiteX41" fmla="*/ 164592 w 1097280"/>
              <a:gd name="connsiteY41" fmla="*/ 13716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97280" h="777240">
                <a:moveTo>
                  <a:pt x="164592" y="137160"/>
                </a:moveTo>
                <a:cubicBezTo>
                  <a:pt x="149352" y="141732"/>
                  <a:pt x="132156" y="152784"/>
                  <a:pt x="118872" y="164592"/>
                </a:cubicBezTo>
                <a:cubicBezTo>
                  <a:pt x="104285" y="177558"/>
                  <a:pt x="95148" y="195624"/>
                  <a:pt x="82296" y="210312"/>
                </a:cubicBezTo>
                <a:cubicBezTo>
                  <a:pt x="15431" y="286729"/>
                  <a:pt x="96395" y="182370"/>
                  <a:pt x="27432" y="274320"/>
                </a:cubicBezTo>
                <a:cubicBezTo>
                  <a:pt x="4229" y="343928"/>
                  <a:pt x="12925" y="310281"/>
                  <a:pt x="0" y="374904"/>
                </a:cubicBezTo>
                <a:cubicBezTo>
                  <a:pt x="3048" y="432816"/>
                  <a:pt x="4328" y="490848"/>
                  <a:pt x="9144" y="548640"/>
                </a:cubicBezTo>
                <a:cubicBezTo>
                  <a:pt x="10435" y="564128"/>
                  <a:pt x="11337" y="580459"/>
                  <a:pt x="18288" y="594360"/>
                </a:cubicBezTo>
                <a:cubicBezTo>
                  <a:pt x="24071" y="605926"/>
                  <a:pt x="36576" y="612648"/>
                  <a:pt x="45720" y="621792"/>
                </a:cubicBezTo>
                <a:cubicBezTo>
                  <a:pt x="53157" y="644103"/>
                  <a:pt x="55426" y="658930"/>
                  <a:pt x="73152" y="676656"/>
                </a:cubicBezTo>
                <a:cubicBezTo>
                  <a:pt x="86952" y="690456"/>
                  <a:pt x="105072" y="699432"/>
                  <a:pt x="118872" y="713232"/>
                </a:cubicBezTo>
                <a:cubicBezTo>
                  <a:pt x="129648" y="724008"/>
                  <a:pt x="134733" y="739890"/>
                  <a:pt x="146304" y="749808"/>
                </a:cubicBezTo>
                <a:cubicBezTo>
                  <a:pt x="165993" y="766684"/>
                  <a:pt x="195588" y="771273"/>
                  <a:pt x="219456" y="777240"/>
                </a:cubicBezTo>
                <a:cubicBezTo>
                  <a:pt x="277368" y="774192"/>
                  <a:pt x="335677" y="775517"/>
                  <a:pt x="393192" y="768096"/>
                </a:cubicBezTo>
                <a:cubicBezTo>
                  <a:pt x="430584" y="763271"/>
                  <a:pt x="469199" y="757525"/>
                  <a:pt x="502920" y="740664"/>
                </a:cubicBezTo>
                <a:cubicBezTo>
                  <a:pt x="540759" y="721745"/>
                  <a:pt x="549163" y="715387"/>
                  <a:pt x="594360" y="704088"/>
                </a:cubicBezTo>
                <a:cubicBezTo>
                  <a:pt x="612347" y="699591"/>
                  <a:pt x="630899" y="697763"/>
                  <a:pt x="649224" y="694944"/>
                </a:cubicBezTo>
                <a:cubicBezTo>
                  <a:pt x="670526" y="691667"/>
                  <a:pt x="691868" y="688648"/>
                  <a:pt x="713232" y="685800"/>
                </a:cubicBezTo>
                <a:cubicBezTo>
                  <a:pt x="737590" y="682552"/>
                  <a:pt x="762082" y="680301"/>
                  <a:pt x="786384" y="676656"/>
                </a:cubicBezTo>
                <a:cubicBezTo>
                  <a:pt x="823054" y="671155"/>
                  <a:pt x="896112" y="658368"/>
                  <a:pt x="896112" y="658368"/>
                </a:cubicBezTo>
                <a:cubicBezTo>
                  <a:pt x="999220" y="617125"/>
                  <a:pt x="955704" y="629754"/>
                  <a:pt x="1024128" y="612648"/>
                </a:cubicBezTo>
                <a:cubicBezTo>
                  <a:pt x="1050489" y="595074"/>
                  <a:pt x="1067978" y="586005"/>
                  <a:pt x="1088136" y="557784"/>
                </a:cubicBezTo>
                <a:cubicBezTo>
                  <a:pt x="1093738" y="549941"/>
                  <a:pt x="1094232" y="539496"/>
                  <a:pt x="1097280" y="530352"/>
                </a:cubicBezTo>
                <a:cubicBezTo>
                  <a:pt x="1094232" y="499872"/>
                  <a:pt x="1094143" y="468949"/>
                  <a:pt x="1088136" y="438912"/>
                </a:cubicBezTo>
                <a:cubicBezTo>
                  <a:pt x="1084917" y="422817"/>
                  <a:pt x="1075039" y="408764"/>
                  <a:pt x="1069848" y="393192"/>
                </a:cubicBezTo>
                <a:cubicBezTo>
                  <a:pt x="1044948" y="318492"/>
                  <a:pt x="1079828" y="394864"/>
                  <a:pt x="1042416" y="320040"/>
                </a:cubicBezTo>
                <a:cubicBezTo>
                  <a:pt x="1035395" y="284934"/>
                  <a:pt x="1036016" y="267189"/>
                  <a:pt x="1014984" y="237744"/>
                </a:cubicBezTo>
                <a:cubicBezTo>
                  <a:pt x="1007468" y="227221"/>
                  <a:pt x="996696" y="219456"/>
                  <a:pt x="987552" y="210312"/>
                </a:cubicBezTo>
                <a:cubicBezTo>
                  <a:pt x="984504" y="201168"/>
                  <a:pt x="984578" y="190285"/>
                  <a:pt x="978408" y="182880"/>
                </a:cubicBezTo>
                <a:cubicBezTo>
                  <a:pt x="975449" y="179330"/>
                  <a:pt x="923931" y="141925"/>
                  <a:pt x="914400" y="137160"/>
                </a:cubicBezTo>
                <a:cubicBezTo>
                  <a:pt x="905779" y="132849"/>
                  <a:pt x="895589" y="132327"/>
                  <a:pt x="886968" y="128016"/>
                </a:cubicBezTo>
                <a:cubicBezTo>
                  <a:pt x="877138" y="123101"/>
                  <a:pt x="869579" y="114191"/>
                  <a:pt x="859536" y="109728"/>
                </a:cubicBezTo>
                <a:cubicBezTo>
                  <a:pt x="841920" y="101899"/>
                  <a:pt x="804672" y="91440"/>
                  <a:pt x="804672" y="91440"/>
                </a:cubicBezTo>
                <a:cubicBezTo>
                  <a:pt x="792480" y="82296"/>
                  <a:pt x="781727" y="70824"/>
                  <a:pt x="768096" y="64008"/>
                </a:cubicBezTo>
                <a:cubicBezTo>
                  <a:pt x="750854" y="55387"/>
                  <a:pt x="730474" y="54341"/>
                  <a:pt x="713232" y="45720"/>
                </a:cubicBezTo>
                <a:cubicBezTo>
                  <a:pt x="701040" y="39624"/>
                  <a:pt x="689419" y="32218"/>
                  <a:pt x="676656" y="27432"/>
                </a:cubicBezTo>
                <a:cubicBezTo>
                  <a:pt x="664889" y="23019"/>
                  <a:pt x="652348" y="21014"/>
                  <a:pt x="640080" y="18288"/>
                </a:cubicBezTo>
                <a:cubicBezTo>
                  <a:pt x="535602" y="-4929"/>
                  <a:pt x="646985" y="22300"/>
                  <a:pt x="557784" y="0"/>
                </a:cubicBezTo>
                <a:cubicBezTo>
                  <a:pt x="529548" y="1765"/>
                  <a:pt x="425292" y="-608"/>
                  <a:pt x="374904" y="18288"/>
                </a:cubicBezTo>
                <a:cubicBezTo>
                  <a:pt x="348387" y="28232"/>
                  <a:pt x="333635" y="39704"/>
                  <a:pt x="310896" y="54864"/>
                </a:cubicBezTo>
                <a:cubicBezTo>
                  <a:pt x="286674" y="91196"/>
                  <a:pt x="292501" y="88463"/>
                  <a:pt x="246888" y="118872"/>
                </a:cubicBezTo>
                <a:cubicBezTo>
                  <a:pt x="235546" y="126433"/>
                  <a:pt x="222147" y="130397"/>
                  <a:pt x="210312" y="137160"/>
                </a:cubicBezTo>
                <a:cubicBezTo>
                  <a:pt x="200770" y="142612"/>
                  <a:pt x="179832" y="132588"/>
                  <a:pt x="164592" y="13716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0016B5D8-7753-4142-A4A7-910777CAE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3778839"/>
            <a:ext cx="102303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Crimea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F6F366-4F4B-40DD-BC54-58FC5F6A9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98" y="1028713"/>
            <a:ext cx="5003053" cy="54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2075" tIns="46038" rIns="92075" bIns="46038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The </a:t>
            </a:r>
            <a:r>
              <a:rPr lang="en-US" sz="2400" b="1" u="sng" dirty="0">
                <a:solidFill>
                  <a:srgbClr val="FF0000"/>
                </a:solidFill>
              </a:rPr>
              <a:t>Crimea</a:t>
            </a:r>
            <a:r>
              <a:rPr lang="en-US" sz="2400" dirty="0"/>
              <a:t> . . . Geographers talk about “</a:t>
            </a:r>
            <a:r>
              <a:rPr lang="en-US" sz="2400" u="sng" dirty="0"/>
              <a:t>justifications</a:t>
            </a:r>
            <a:r>
              <a:rPr lang="en-US" sz="2400" dirty="0"/>
              <a:t>” for claiming territory.  Here are common justifications from both sides:</a:t>
            </a:r>
            <a:br>
              <a:rPr lang="en-US" sz="2400" dirty="0"/>
            </a:br>
            <a:endParaRPr lang="en-US" sz="2400" dirty="0"/>
          </a:p>
          <a:p>
            <a:pPr marL="461963">
              <a:defRPr/>
            </a:pPr>
            <a:r>
              <a:rPr lang="en-US" sz="2400" i="1" u="sng" dirty="0">
                <a:solidFill>
                  <a:srgbClr val="FFFF00"/>
                </a:solidFill>
              </a:rPr>
              <a:t>Ukraine</a:t>
            </a:r>
            <a:br>
              <a:rPr lang="en-US" sz="2400" dirty="0"/>
            </a:br>
            <a:endParaRPr lang="en-US" sz="1200" dirty="0"/>
          </a:p>
          <a:p>
            <a:pPr marL="914400" indent="-457200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ince Crimea was 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part of Ukraine in 1991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and since the SSR boundaries created by the Soviets would be the boundaries of the new republics, Crimea was Ukrainian.</a:t>
            </a:r>
            <a:r>
              <a:rPr lang="en-US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en-US" sz="2400" dirty="0"/>
              <a:t>   </a:t>
            </a:r>
            <a:endParaRPr lang="en-US" sz="2400" b="1" i="1" u="sng" dirty="0">
              <a:solidFill>
                <a:srgbClr val="99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3412CA3-8362-4E0D-8927-ACDC98FD9940}"/>
              </a:ext>
            </a:extLst>
          </p:cNvPr>
          <p:cNvSpPr txBox="1">
            <a:spLocks/>
          </p:cNvSpPr>
          <p:nvPr/>
        </p:nvSpPr>
        <p:spPr bwMode="auto">
          <a:xfrm>
            <a:off x="8191500" y="6340475"/>
            <a:ext cx="533400" cy="365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B723895A-4E45-4520-AC97-4ECA86290740}" type="slidenum"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23</a:t>
            </a:fld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9332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E5D64-9B39-441C-9FE9-135D1A4F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81E6A-DF36-446D-A454-673EBBCE39A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BCC1ABC7-0E13-4ACE-836B-593F5E5667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9717" r="1395" b="3820"/>
          <a:stretch/>
        </p:blipFill>
        <p:spPr>
          <a:xfrm>
            <a:off x="5226553" y="193677"/>
            <a:ext cx="3719601" cy="3496056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E180E8A-30CE-44EA-860A-02C6BE753FB9}"/>
              </a:ext>
            </a:extLst>
          </p:cNvPr>
          <p:cNvSpPr/>
          <p:nvPr/>
        </p:nvSpPr>
        <p:spPr bwMode="auto">
          <a:xfrm>
            <a:off x="7299800" y="2436571"/>
            <a:ext cx="1097280" cy="777240"/>
          </a:xfrm>
          <a:custGeom>
            <a:avLst/>
            <a:gdLst>
              <a:gd name="connsiteX0" fmla="*/ 164592 w 1097280"/>
              <a:gd name="connsiteY0" fmla="*/ 137160 h 777240"/>
              <a:gd name="connsiteX1" fmla="*/ 118872 w 1097280"/>
              <a:gd name="connsiteY1" fmla="*/ 164592 h 777240"/>
              <a:gd name="connsiteX2" fmla="*/ 82296 w 1097280"/>
              <a:gd name="connsiteY2" fmla="*/ 210312 h 777240"/>
              <a:gd name="connsiteX3" fmla="*/ 27432 w 1097280"/>
              <a:gd name="connsiteY3" fmla="*/ 274320 h 777240"/>
              <a:gd name="connsiteX4" fmla="*/ 0 w 1097280"/>
              <a:gd name="connsiteY4" fmla="*/ 374904 h 777240"/>
              <a:gd name="connsiteX5" fmla="*/ 9144 w 1097280"/>
              <a:gd name="connsiteY5" fmla="*/ 548640 h 777240"/>
              <a:gd name="connsiteX6" fmla="*/ 18288 w 1097280"/>
              <a:gd name="connsiteY6" fmla="*/ 594360 h 777240"/>
              <a:gd name="connsiteX7" fmla="*/ 45720 w 1097280"/>
              <a:gd name="connsiteY7" fmla="*/ 621792 h 777240"/>
              <a:gd name="connsiteX8" fmla="*/ 73152 w 1097280"/>
              <a:gd name="connsiteY8" fmla="*/ 676656 h 777240"/>
              <a:gd name="connsiteX9" fmla="*/ 118872 w 1097280"/>
              <a:gd name="connsiteY9" fmla="*/ 713232 h 777240"/>
              <a:gd name="connsiteX10" fmla="*/ 146304 w 1097280"/>
              <a:gd name="connsiteY10" fmla="*/ 749808 h 777240"/>
              <a:gd name="connsiteX11" fmla="*/ 219456 w 1097280"/>
              <a:gd name="connsiteY11" fmla="*/ 777240 h 777240"/>
              <a:gd name="connsiteX12" fmla="*/ 393192 w 1097280"/>
              <a:gd name="connsiteY12" fmla="*/ 768096 h 777240"/>
              <a:gd name="connsiteX13" fmla="*/ 502920 w 1097280"/>
              <a:gd name="connsiteY13" fmla="*/ 740664 h 777240"/>
              <a:gd name="connsiteX14" fmla="*/ 594360 w 1097280"/>
              <a:gd name="connsiteY14" fmla="*/ 704088 h 777240"/>
              <a:gd name="connsiteX15" fmla="*/ 649224 w 1097280"/>
              <a:gd name="connsiteY15" fmla="*/ 694944 h 777240"/>
              <a:gd name="connsiteX16" fmla="*/ 713232 w 1097280"/>
              <a:gd name="connsiteY16" fmla="*/ 685800 h 777240"/>
              <a:gd name="connsiteX17" fmla="*/ 786384 w 1097280"/>
              <a:gd name="connsiteY17" fmla="*/ 676656 h 777240"/>
              <a:gd name="connsiteX18" fmla="*/ 896112 w 1097280"/>
              <a:gd name="connsiteY18" fmla="*/ 658368 h 777240"/>
              <a:gd name="connsiteX19" fmla="*/ 1024128 w 1097280"/>
              <a:gd name="connsiteY19" fmla="*/ 612648 h 777240"/>
              <a:gd name="connsiteX20" fmla="*/ 1088136 w 1097280"/>
              <a:gd name="connsiteY20" fmla="*/ 557784 h 777240"/>
              <a:gd name="connsiteX21" fmla="*/ 1097280 w 1097280"/>
              <a:gd name="connsiteY21" fmla="*/ 530352 h 777240"/>
              <a:gd name="connsiteX22" fmla="*/ 1088136 w 1097280"/>
              <a:gd name="connsiteY22" fmla="*/ 438912 h 777240"/>
              <a:gd name="connsiteX23" fmla="*/ 1069848 w 1097280"/>
              <a:gd name="connsiteY23" fmla="*/ 393192 h 777240"/>
              <a:gd name="connsiteX24" fmla="*/ 1042416 w 1097280"/>
              <a:gd name="connsiteY24" fmla="*/ 320040 h 777240"/>
              <a:gd name="connsiteX25" fmla="*/ 1014984 w 1097280"/>
              <a:gd name="connsiteY25" fmla="*/ 237744 h 777240"/>
              <a:gd name="connsiteX26" fmla="*/ 987552 w 1097280"/>
              <a:gd name="connsiteY26" fmla="*/ 210312 h 777240"/>
              <a:gd name="connsiteX27" fmla="*/ 978408 w 1097280"/>
              <a:gd name="connsiteY27" fmla="*/ 182880 h 777240"/>
              <a:gd name="connsiteX28" fmla="*/ 914400 w 1097280"/>
              <a:gd name="connsiteY28" fmla="*/ 137160 h 777240"/>
              <a:gd name="connsiteX29" fmla="*/ 886968 w 1097280"/>
              <a:gd name="connsiteY29" fmla="*/ 128016 h 777240"/>
              <a:gd name="connsiteX30" fmla="*/ 859536 w 1097280"/>
              <a:gd name="connsiteY30" fmla="*/ 109728 h 777240"/>
              <a:gd name="connsiteX31" fmla="*/ 804672 w 1097280"/>
              <a:gd name="connsiteY31" fmla="*/ 91440 h 777240"/>
              <a:gd name="connsiteX32" fmla="*/ 768096 w 1097280"/>
              <a:gd name="connsiteY32" fmla="*/ 64008 h 777240"/>
              <a:gd name="connsiteX33" fmla="*/ 713232 w 1097280"/>
              <a:gd name="connsiteY33" fmla="*/ 45720 h 777240"/>
              <a:gd name="connsiteX34" fmla="*/ 676656 w 1097280"/>
              <a:gd name="connsiteY34" fmla="*/ 27432 h 777240"/>
              <a:gd name="connsiteX35" fmla="*/ 640080 w 1097280"/>
              <a:gd name="connsiteY35" fmla="*/ 18288 h 777240"/>
              <a:gd name="connsiteX36" fmla="*/ 557784 w 1097280"/>
              <a:gd name="connsiteY36" fmla="*/ 0 h 777240"/>
              <a:gd name="connsiteX37" fmla="*/ 374904 w 1097280"/>
              <a:gd name="connsiteY37" fmla="*/ 18288 h 777240"/>
              <a:gd name="connsiteX38" fmla="*/ 310896 w 1097280"/>
              <a:gd name="connsiteY38" fmla="*/ 54864 h 777240"/>
              <a:gd name="connsiteX39" fmla="*/ 246888 w 1097280"/>
              <a:gd name="connsiteY39" fmla="*/ 118872 h 777240"/>
              <a:gd name="connsiteX40" fmla="*/ 210312 w 1097280"/>
              <a:gd name="connsiteY40" fmla="*/ 137160 h 777240"/>
              <a:gd name="connsiteX41" fmla="*/ 164592 w 1097280"/>
              <a:gd name="connsiteY41" fmla="*/ 13716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97280" h="777240">
                <a:moveTo>
                  <a:pt x="164592" y="137160"/>
                </a:moveTo>
                <a:cubicBezTo>
                  <a:pt x="149352" y="141732"/>
                  <a:pt x="132156" y="152784"/>
                  <a:pt x="118872" y="164592"/>
                </a:cubicBezTo>
                <a:cubicBezTo>
                  <a:pt x="104285" y="177558"/>
                  <a:pt x="95148" y="195624"/>
                  <a:pt x="82296" y="210312"/>
                </a:cubicBezTo>
                <a:cubicBezTo>
                  <a:pt x="15431" y="286729"/>
                  <a:pt x="96395" y="182370"/>
                  <a:pt x="27432" y="274320"/>
                </a:cubicBezTo>
                <a:cubicBezTo>
                  <a:pt x="4229" y="343928"/>
                  <a:pt x="12925" y="310281"/>
                  <a:pt x="0" y="374904"/>
                </a:cubicBezTo>
                <a:cubicBezTo>
                  <a:pt x="3048" y="432816"/>
                  <a:pt x="4328" y="490848"/>
                  <a:pt x="9144" y="548640"/>
                </a:cubicBezTo>
                <a:cubicBezTo>
                  <a:pt x="10435" y="564128"/>
                  <a:pt x="11337" y="580459"/>
                  <a:pt x="18288" y="594360"/>
                </a:cubicBezTo>
                <a:cubicBezTo>
                  <a:pt x="24071" y="605926"/>
                  <a:pt x="36576" y="612648"/>
                  <a:pt x="45720" y="621792"/>
                </a:cubicBezTo>
                <a:cubicBezTo>
                  <a:pt x="53157" y="644103"/>
                  <a:pt x="55426" y="658930"/>
                  <a:pt x="73152" y="676656"/>
                </a:cubicBezTo>
                <a:cubicBezTo>
                  <a:pt x="86952" y="690456"/>
                  <a:pt x="105072" y="699432"/>
                  <a:pt x="118872" y="713232"/>
                </a:cubicBezTo>
                <a:cubicBezTo>
                  <a:pt x="129648" y="724008"/>
                  <a:pt x="134733" y="739890"/>
                  <a:pt x="146304" y="749808"/>
                </a:cubicBezTo>
                <a:cubicBezTo>
                  <a:pt x="165993" y="766684"/>
                  <a:pt x="195588" y="771273"/>
                  <a:pt x="219456" y="777240"/>
                </a:cubicBezTo>
                <a:cubicBezTo>
                  <a:pt x="277368" y="774192"/>
                  <a:pt x="335677" y="775517"/>
                  <a:pt x="393192" y="768096"/>
                </a:cubicBezTo>
                <a:cubicBezTo>
                  <a:pt x="430584" y="763271"/>
                  <a:pt x="469199" y="757525"/>
                  <a:pt x="502920" y="740664"/>
                </a:cubicBezTo>
                <a:cubicBezTo>
                  <a:pt x="540759" y="721745"/>
                  <a:pt x="549163" y="715387"/>
                  <a:pt x="594360" y="704088"/>
                </a:cubicBezTo>
                <a:cubicBezTo>
                  <a:pt x="612347" y="699591"/>
                  <a:pt x="630899" y="697763"/>
                  <a:pt x="649224" y="694944"/>
                </a:cubicBezTo>
                <a:cubicBezTo>
                  <a:pt x="670526" y="691667"/>
                  <a:pt x="691868" y="688648"/>
                  <a:pt x="713232" y="685800"/>
                </a:cubicBezTo>
                <a:cubicBezTo>
                  <a:pt x="737590" y="682552"/>
                  <a:pt x="762082" y="680301"/>
                  <a:pt x="786384" y="676656"/>
                </a:cubicBezTo>
                <a:cubicBezTo>
                  <a:pt x="823054" y="671155"/>
                  <a:pt x="896112" y="658368"/>
                  <a:pt x="896112" y="658368"/>
                </a:cubicBezTo>
                <a:cubicBezTo>
                  <a:pt x="999220" y="617125"/>
                  <a:pt x="955704" y="629754"/>
                  <a:pt x="1024128" y="612648"/>
                </a:cubicBezTo>
                <a:cubicBezTo>
                  <a:pt x="1050489" y="595074"/>
                  <a:pt x="1067978" y="586005"/>
                  <a:pt x="1088136" y="557784"/>
                </a:cubicBezTo>
                <a:cubicBezTo>
                  <a:pt x="1093738" y="549941"/>
                  <a:pt x="1094232" y="539496"/>
                  <a:pt x="1097280" y="530352"/>
                </a:cubicBezTo>
                <a:cubicBezTo>
                  <a:pt x="1094232" y="499872"/>
                  <a:pt x="1094143" y="468949"/>
                  <a:pt x="1088136" y="438912"/>
                </a:cubicBezTo>
                <a:cubicBezTo>
                  <a:pt x="1084917" y="422817"/>
                  <a:pt x="1075039" y="408764"/>
                  <a:pt x="1069848" y="393192"/>
                </a:cubicBezTo>
                <a:cubicBezTo>
                  <a:pt x="1044948" y="318492"/>
                  <a:pt x="1079828" y="394864"/>
                  <a:pt x="1042416" y="320040"/>
                </a:cubicBezTo>
                <a:cubicBezTo>
                  <a:pt x="1035395" y="284934"/>
                  <a:pt x="1036016" y="267189"/>
                  <a:pt x="1014984" y="237744"/>
                </a:cubicBezTo>
                <a:cubicBezTo>
                  <a:pt x="1007468" y="227221"/>
                  <a:pt x="996696" y="219456"/>
                  <a:pt x="987552" y="210312"/>
                </a:cubicBezTo>
                <a:cubicBezTo>
                  <a:pt x="984504" y="201168"/>
                  <a:pt x="984578" y="190285"/>
                  <a:pt x="978408" y="182880"/>
                </a:cubicBezTo>
                <a:cubicBezTo>
                  <a:pt x="975449" y="179330"/>
                  <a:pt x="923931" y="141925"/>
                  <a:pt x="914400" y="137160"/>
                </a:cubicBezTo>
                <a:cubicBezTo>
                  <a:pt x="905779" y="132849"/>
                  <a:pt x="895589" y="132327"/>
                  <a:pt x="886968" y="128016"/>
                </a:cubicBezTo>
                <a:cubicBezTo>
                  <a:pt x="877138" y="123101"/>
                  <a:pt x="869579" y="114191"/>
                  <a:pt x="859536" y="109728"/>
                </a:cubicBezTo>
                <a:cubicBezTo>
                  <a:pt x="841920" y="101899"/>
                  <a:pt x="804672" y="91440"/>
                  <a:pt x="804672" y="91440"/>
                </a:cubicBezTo>
                <a:cubicBezTo>
                  <a:pt x="792480" y="82296"/>
                  <a:pt x="781727" y="70824"/>
                  <a:pt x="768096" y="64008"/>
                </a:cubicBezTo>
                <a:cubicBezTo>
                  <a:pt x="750854" y="55387"/>
                  <a:pt x="730474" y="54341"/>
                  <a:pt x="713232" y="45720"/>
                </a:cubicBezTo>
                <a:cubicBezTo>
                  <a:pt x="701040" y="39624"/>
                  <a:pt x="689419" y="32218"/>
                  <a:pt x="676656" y="27432"/>
                </a:cubicBezTo>
                <a:cubicBezTo>
                  <a:pt x="664889" y="23019"/>
                  <a:pt x="652348" y="21014"/>
                  <a:pt x="640080" y="18288"/>
                </a:cubicBezTo>
                <a:cubicBezTo>
                  <a:pt x="535602" y="-4929"/>
                  <a:pt x="646985" y="22300"/>
                  <a:pt x="557784" y="0"/>
                </a:cubicBezTo>
                <a:cubicBezTo>
                  <a:pt x="529548" y="1765"/>
                  <a:pt x="425292" y="-608"/>
                  <a:pt x="374904" y="18288"/>
                </a:cubicBezTo>
                <a:cubicBezTo>
                  <a:pt x="348387" y="28232"/>
                  <a:pt x="333635" y="39704"/>
                  <a:pt x="310896" y="54864"/>
                </a:cubicBezTo>
                <a:cubicBezTo>
                  <a:pt x="286674" y="91196"/>
                  <a:pt x="292501" y="88463"/>
                  <a:pt x="246888" y="118872"/>
                </a:cubicBezTo>
                <a:cubicBezTo>
                  <a:pt x="235546" y="126433"/>
                  <a:pt x="222147" y="130397"/>
                  <a:pt x="210312" y="137160"/>
                </a:cubicBezTo>
                <a:cubicBezTo>
                  <a:pt x="200770" y="142612"/>
                  <a:pt x="179832" y="132588"/>
                  <a:pt x="164592" y="13716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0016B5D8-7753-4142-A4A7-910777CAE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3452" y="2932714"/>
            <a:ext cx="102303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Crimea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F6F366-4F4B-40DD-BC54-58FC5F6A9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380" y="463649"/>
            <a:ext cx="5384933" cy="304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2075" tIns="46038" rIns="92075" bIns="46038">
            <a:spAutoFit/>
          </a:bodyPr>
          <a:lstStyle/>
          <a:p>
            <a:pPr marL="914400" indent="-457200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verything was finally settled in the tripartite (U.S., UK. Russian) 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Budapest Memorandum 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1994 which, in return for Ukrainian renunciation of nuclear weapons, Ukraine’s existing borders were guaranteed.</a:t>
            </a:r>
            <a:r>
              <a:rPr lang="en-US" sz="2400" dirty="0"/>
              <a:t>   </a:t>
            </a:r>
            <a:endParaRPr lang="en-US" sz="2400" b="1" i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BA20D11-E1A3-4D31-ACC7-56FA777AF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380" y="3689733"/>
            <a:ext cx="8873563" cy="341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2075" tIns="46038" rIns="92075" bIns="46038">
            <a:spAutoFit/>
          </a:bodyPr>
          <a:lstStyle/>
          <a:p>
            <a:pPr marL="914400" indent="-457200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espect for Ukraine’s borders, as well as assurances against the use of force, was confirmed by the 1997 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Treaty on Friendship, Cooperation and Partnership 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between Russia and Ukraine. . . </a:t>
            </a:r>
            <a:b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sz="24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utonomy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granted to Crimea by Ukraine would assuage Crimean sensitivities, and would be sufficient protection for resident Russian interests. . . .</a:t>
            </a:r>
            <a:r>
              <a:rPr lang="en-US" sz="2400" dirty="0"/>
              <a:t>  </a:t>
            </a:r>
            <a:endParaRPr lang="en-US" sz="2400" b="1" i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10B1B2EF-47FC-42D5-925E-7B7143789703}"/>
              </a:ext>
            </a:extLst>
          </p:cNvPr>
          <p:cNvSpPr txBox="1">
            <a:spLocks/>
          </p:cNvSpPr>
          <p:nvPr/>
        </p:nvSpPr>
        <p:spPr bwMode="auto">
          <a:xfrm>
            <a:off x="8458200" y="6358460"/>
            <a:ext cx="533400" cy="365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B723895A-4E45-4520-AC97-4ECA86290740}" type="slidenum"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24</a:t>
            </a:fld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0283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E5D64-9B39-441C-9FE9-135D1A4F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81E6A-DF36-446D-A454-673EBBCE39A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BCC1ABC7-0E13-4ACE-836B-593F5E5667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9717" r="1395" b="3820"/>
          <a:stretch/>
        </p:blipFill>
        <p:spPr>
          <a:xfrm>
            <a:off x="5265054" y="152400"/>
            <a:ext cx="3719601" cy="3496056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E180E8A-30CE-44EA-860A-02C6BE753FB9}"/>
              </a:ext>
            </a:extLst>
          </p:cNvPr>
          <p:cNvSpPr/>
          <p:nvPr/>
        </p:nvSpPr>
        <p:spPr bwMode="auto">
          <a:xfrm>
            <a:off x="7338301" y="2395294"/>
            <a:ext cx="1097280" cy="777240"/>
          </a:xfrm>
          <a:custGeom>
            <a:avLst/>
            <a:gdLst>
              <a:gd name="connsiteX0" fmla="*/ 164592 w 1097280"/>
              <a:gd name="connsiteY0" fmla="*/ 137160 h 777240"/>
              <a:gd name="connsiteX1" fmla="*/ 118872 w 1097280"/>
              <a:gd name="connsiteY1" fmla="*/ 164592 h 777240"/>
              <a:gd name="connsiteX2" fmla="*/ 82296 w 1097280"/>
              <a:gd name="connsiteY2" fmla="*/ 210312 h 777240"/>
              <a:gd name="connsiteX3" fmla="*/ 27432 w 1097280"/>
              <a:gd name="connsiteY3" fmla="*/ 274320 h 777240"/>
              <a:gd name="connsiteX4" fmla="*/ 0 w 1097280"/>
              <a:gd name="connsiteY4" fmla="*/ 374904 h 777240"/>
              <a:gd name="connsiteX5" fmla="*/ 9144 w 1097280"/>
              <a:gd name="connsiteY5" fmla="*/ 548640 h 777240"/>
              <a:gd name="connsiteX6" fmla="*/ 18288 w 1097280"/>
              <a:gd name="connsiteY6" fmla="*/ 594360 h 777240"/>
              <a:gd name="connsiteX7" fmla="*/ 45720 w 1097280"/>
              <a:gd name="connsiteY7" fmla="*/ 621792 h 777240"/>
              <a:gd name="connsiteX8" fmla="*/ 73152 w 1097280"/>
              <a:gd name="connsiteY8" fmla="*/ 676656 h 777240"/>
              <a:gd name="connsiteX9" fmla="*/ 118872 w 1097280"/>
              <a:gd name="connsiteY9" fmla="*/ 713232 h 777240"/>
              <a:gd name="connsiteX10" fmla="*/ 146304 w 1097280"/>
              <a:gd name="connsiteY10" fmla="*/ 749808 h 777240"/>
              <a:gd name="connsiteX11" fmla="*/ 219456 w 1097280"/>
              <a:gd name="connsiteY11" fmla="*/ 777240 h 777240"/>
              <a:gd name="connsiteX12" fmla="*/ 393192 w 1097280"/>
              <a:gd name="connsiteY12" fmla="*/ 768096 h 777240"/>
              <a:gd name="connsiteX13" fmla="*/ 502920 w 1097280"/>
              <a:gd name="connsiteY13" fmla="*/ 740664 h 777240"/>
              <a:gd name="connsiteX14" fmla="*/ 594360 w 1097280"/>
              <a:gd name="connsiteY14" fmla="*/ 704088 h 777240"/>
              <a:gd name="connsiteX15" fmla="*/ 649224 w 1097280"/>
              <a:gd name="connsiteY15" fmla="*/ 694944 h 777240"/>
              <a:gd name="connsiteX16" fmla="*/ 713232 w 1097280"/>
              <a:gd name="connsiteY16" fmla="*/ 685800 h 777240"/>
              <a:gd name="connsiteX17" fmla="*/ 786384 w 1097280"/>
              <a:gd name="connsiteY17" fmla="*/ 676656 h 777240"/>
              <a:gd name="connsiteX18" fmla="*/ 896112 w 1097280"/>
              <a:gd name="connsiteY18" fmla="*/ 658368 h 777240"/>
              <a:gd name="connsiteX19" fmla="*/ 1024128 w 1097280"/>
              <a:gd name="connsiteY19" fmla="*/ 612648 h 777240"/>
              <a:gd name="connsiteX20" fmla="*/ 1088136 w 1097280"/>
              <a:gd name="connsiteY20" fmla="*/ 557784 h 777240"/>
              <a:gd name="connsiteX21" fmla="*/ 1097280 w 1097280"/>
              <a:gd name="connsiteY21" fmla="*/ 530352 h 777240"/>
              <a:gd name="connsiteX22" fmla="*/ 1088136 w 1097280"/>
              <a:gd name="connsiteY22" fmla="*/ 438912 h 777240"/>
              <a:gd name="connsiteX23" fmla="*/ 1069848 w 1097280"/>
              <a:gd name="connsiteY23" fmla="*/ 393192 h 777240"/>
              <a:gd name="connsiteX24" fmla="*/ 1042416 w 1097280"/>
              <a:gd name="connsiteY24" fmla="*/ 320040 h 777240"/>
              <a:gd name="connsiteX25" fmla="*/ 1014984 w 1097280"/>
              <a:gd name="connsiteY25" fmla="*/ 237744 h 777240"/>
              <a:gd name="connsiteX26" fmla="*/ 987552 w 1097280"/>
              <a:gd name="connsiteY26" fmla="*/ 210312 h 777240"/>
              <a:gd name="connsiteX27" fmla="*/ 978408 w 1097280"/>
              <a:gd name="connsiteY27" fmla="*/ 182880 h 777240"/>
              <a:gd name="connsiteX28" fmla="*/ 914400 w 1097280"/>
              <a:gd name="connsiteY28" fmla="*/ 137160 h 777240"/>
              <a:gd name="connsiteX29" fmla="*/ 886968 w 1097280"/>
              <a:gd name="connsiteY29" fmla="*/ 128016 h 777240"/>
              <a:gd name="connsiteX30" fmla="*/ 859536 w 1097280"/>
              <a:gd name="connsiteY30" fmla="*/ 109728 h 777240"/>
              <a:gd name="connsiteX31" fmla="*/ 804672 w 1097280"/>
              <a:gd name="connsiteY31" fmla="*/ 91440 h 777240"/>
              <a:gd name="connsiteX32" fmla="*/ 768096 w 1097280"/>
              <a:gd name="connsiteY32" fmla="*/ 64008 h 777240"/>
              <a:gd name="connsiteX33" fmla="*/ 713232 w 1097280"/>
              <a:gd name="connsiteY33" fmla="*/ 45720 h 777240"/>
              <a:gd name="connsiteX34" fmla="*/ 676656 w 1097280"/>
              <a:gd name="connsiteY34" fmla="*/ 27432 h 777240"/>
              <a:gd name="connsiteX35" fmla="*/ 640080 w 1097280"/>
              <a:gd name="connsiteY35" fmla="*/ 18288 h 777240"/>
              <a:gd name="connsiteX36" fmla="*/ 557784 w 1097280"/>
              <a:gd name="connsiteY36" fmla="*/ 0 h 777240"/>
              <a:gd name="connsiteX37" fmla="*/ 374904 w 1097280"/>
              <a:gd name="connsiteY37" fmla="*/ 18288 h 777240"/>
              <a:gd name="connsiteX38" fmla="*/ 310896 w 1097280"/>
              <a:gd name="connsiteY38" fmla="*/ 54864 h 777240"/>
              <a:gd name="connsiteX39" fmla="*/ 246888 w 1097280"/>
              <a:gd name="connsiteY39" fmla="*/ 118872 h 777240"/>
              <a:gd name="connsiteX40" fmla="*/ 210312 w 1097280"/>
              <a:gd name="connsiteY40" fmla="*/ 137160 h 777240"/>
              <a:gd name="connsiteX41" fmla="*/ 164592 w 1097280"/>
              <a:gd name="connsiteY41" fmla="*/ 13716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97280" h="777240">
                <a:moveTo>
                  <a:pt x="164592" y="137160"/>
                </a:moveTo>
                <a:cubicBezTo>
                  <a:pt x="149352" y="141732"/>
                  <a:pt x="132156" y="152784"/>
                  <a:pt x="118872" y="164592"/>
                </a:cubicBezTo>
                <a:cubicBezTo>
                  <a:pt x="104285" y="177558"/>
                  <a:pt x="95148" y="195624"/>
                  <a:pt x="82296" y="210312"/>
                </a:cubicBezTo>
                <a:cubicBezTo>
                  <a:pt x="15431" y="286729"/>
                  <a:pt x="96395" y="182370"/>
                  <a:pt x="27432" y="274320"/>
                </a:cubicBezTo>
                <a:cubicBezTo>
                  <a:pt x="4229" y="343928"/>
                  <a:pt x="12925" y="310281"/>
                  <a:pt x="0" y="374904"/>
                </a:cubicBezTo>
                <a:cubicBezTo>
                  <a:pt x="3048" y="432816"/>
                  <a:pt x="4328" y="490848"/>
                  <a:pt x="9144" y="548640"/>
                </a:cubicBezTo>
                <a:cubicBezTo>
                  <a:pt x="10435" y="564128"/>
                  <a:pt x="11337" y="580459"/>
                  <a:pt x="18288" y="594360"/>
                </a:cubicBezTo>
                <a:cubicBezTo>
                  <a:pt x="24071" y="605926"/>
                  <a:pt x="36576" y="612648"/>
                  <a:pt x="45720" y="621792"/>
                </a:cubicBezTo>
                <a:cubicBezTo>
                  <a:pt x="53157" y="644103"/>
                  <a:pt x="55426" y="658930"/>
                  <a:pt x="73152" y="676656"/>
                </a:cubicBezTo>
                <a:cubicBezTo>
                  <a:pt x="86952" y="690456"/>
                  <a:pt x="105072" y="699432"/>
                  <a:pt x="118872" y="713232"/>
                </a:cubicBezTo>
                <a:cubicBezTo>
                  <a:pt x="129648" y="724008"/>
                  <a:pt x="134733" y="739890"/>
                  <a:pt x="146304" y="749808"/>
                </a:cubicBezTo>
                <a:cubicBezTo>
                  <a:pt x="165993" y="766684"/>
                  <a:pt x="195588" y="771273"/>
                  <a:pt x="219456" y="777240"/>
                </a:cubicBezTo>
                <a:cubicBezTo>
                  <a:pt x="277368" y="774192"/>
                  <a:pt x="335677" y="775517"/>
                  <a:pt x="393192" y="768096"/>
                </a:cubicBezTo>
                <a:cubicBezTo>
                  <a:pt x="430584" y="763271"/>
                  <a:pt x="469199" y="757525"/>
                  <a:pt x="502920" y="740664"/>
                </a:cubicBezTo>
                <a:cubicBezTo>
                  <a:pt x="540759" y="721745"/>
                  <a:pt x="549163" y="715387"/>
                  <a:pt x="594360" y="704088"/>
                </a:cubicBezTo>
                <a:cubicBezTo>
                  <a:pt x="612347" y="699591"/>
                  <a:pt x="630899" y="697763"/>
                  <a:pt x="649224" y="694944"/>
                </a:cubicBezTo>
                <a:cubicBezTo>
                  <a:pt x="670526" y="691667"/>
                  <a:pt x="691868" y="688648"/>
                  <a:pt x="713232" y="685800"/>
                </a:cubicBezTo>
                <a:cubicBezTo>
                  <a:pt x="737590" y="682552"/>
                  <a:pt x="762082" y="680301"/>
                  <a:pt x="786384" y="676656"/>
                </a:cubicBezTo>
                <a:cubicBezTo>
                  <a:pt x="823054" y="671155"/>
                  <a:pt x="896112" y="658368"/>
                  <a:pt x="896112" y="658368"/>
                </a:cubicBezTo>
                <a:cubicBezTo>
                  <a:pt x="999220" y="617125"/>
                  <a:pt x="955704" y="629754"/>
                  <a:pt x="1024128" y="612648"/>
                </a:cubicBezTo>
                <a:cubicBezTo>
                  <a:pt x="1050489" y="595074"/>
                  <a:pt x="1067978" y="586005"/>
                  <a:pt x="1088136" y="557784"/>
                </a:cubicBezTo>
                <a:cubicBezTo>
                  <a:pt x="1093738" y="549941"/>
                  <a:pt x="1094232" y="539496"/>
                  <a:pt x="1097280" y="530352"/>
                </a:cubicBezTo>
                <a:cubicBezTo>
                  <a:pt x="1094232" y="499872"/>
                  <a:pt x="1094143" y="468949"/>
                  <a:pt x="1088136" y="438912"/>
                </a:cubicBezTo>
                <a:cubicBezTo>
                  <a:pt x="1084917" y="422817"/>
                  <a:pt x="1075039" y="408764"/>
                  <a:pt x="1069848" y="393192"/>
                </a:cubicBezTo>
                <a:cubicBezTo>
                  <a:pt x="1044948" y="318492"/>
                  <a:pt x="1079828" y="394864"/>
                  <a:pt x="1042416" y="320040"/>
                </a:cubicBezTo>
                <a:cubicBezTo>
                  <a:pt x="1035395" y="284934"/>
                  <a:pt x="1036016" y="267189"/>
                  <a:pt x="1014984" y="237744"/>
                </a:cubicBezTo>
                <a:cubicBezTo>
                  <a:pt x="1007468" y="227221"/>
                  <a:pt x="996696" y="219456"/>
                  <a:pt x="987552" y="210312"/>
                </a:cubicBezTo>
                <a:cubicBezTo>
                  <a:pt x="984504" y="201168"/>
                  <a:pt x="984578" y="190285"/>
                  <a:pt x="978408" y="182880"/>
                </a:cubicBezTo>
                <a:cubicBezTo>
                  <a:pt x="975449" y="179330"/>
                  <a:pt x="923931" y="141925"/>
                  <a:pt x="914400" y="137160"/>
                </a:cubicBezTo>
                <a:cubicBezTo>
                  <a:pt x="905779" y="132849"/>
                  <a:pt x="895589" y="132327"/>
                  <a:pt x="886968" y="128016"/>
                </a:cubicBezTo>
                <a:cubicBezTo>
                  <a:pt x="877138" y="123101"/>
                  <a:pt x="869579" y="114191"/>
                  <a:pt x="859536" y="109728"/>
                </a:cubicBezTo>
                <a:cubicBezTo>
                  <a:pt x="841920" y="101899"/>
                  <a:pt x="804672" y="91440"/>
                  <a:pt x="804672" y="91440"/>
                </a:cubicBezTo>
                <a:cubicBezTo>
                  <a:pt x="792480" y="82296"/>
                  <a:pt x="781727" y="70824"/>
                  <a:pt x="768096" y="64008"/>
                </a:cubicBezTo>
                <a:cubicBezTo>
                  <a:pt x="750854" y="55387"/>
                  <a:pt x="730474" y="54341"/>
                  <a:pt x="713232" y="45720"/>
                </a:cubicBezTo>
                <a:cubicBezTo>
                  <a:pt x="701040" y="39624"/>
                  <a:pt x="689419" y="32218"/>
                  <a:pt x="676656" y="27432"/>
                </a:cubicBezTo>
                <a:cubicBezTo>
                  <a:pt x="664889" y="23019"/>
                  <a:pt x="652348" y="21014"/>
                  <a:pt x="640080" y="18288"/>
                </a:cubicBezTo>
                <a:cubicBezTo>
                  <a:pt x="535602" y="-4929"/>
                  <a:pt x="646985" y="22300"/>
                  <a:pt x="557784" y="0"/>
                </a:cubicBezTo>
                <a:cubicBezTo>
                  <a:pt x="529548" y="1765"/>
                  <a:pt x="425292" y="-608"/>
                  <a:pt x="374904" y="18288"/>
                </a:cubicBezTo>
                <a:cubicBezTo>
                  <a:pt x="348387" y="28232"/>
                  <a:pt x="333635" y="39704"/>
                  <a:pt x="310896" y="54864"/>
                </a:cubicBezTo>
                <a:cubicBezTo>
                  <a:pt x="286674" y="91196"/>
                  <a:pt x="292501" y="88463"/>
                  <a:pt x="246888" y="118872"/>
                </a:cubicBezTo>
                <a:cubicBezTo>
                  <a:pt x="235546" y="126433"/>
                  <a:pt x="222147" y="130397"/>
                  <a:pt x="210312" y="137160"/>
                </a:cubicBezTo>
                <a:cubicBezTo>
                  <a:pt x="200770" y="142612"/>
                  <a:pt x="179832" y="132588"/>
                  <a:pt x="164592" y="13716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0016B5D8-7753-4142-A4A7-910777CAE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953" y="2891437"/>
            <a:ext cx="102303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Crimea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F6F366-4F4B-40DD-BC54-58FC5F6A9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6704"/>
            <a:ext cx="5003053" cy="507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2075" tIns="46038" rIns="92075" bIns="46038">
            <a:spAutoFit/>
          </a:bodyPr>
          <a:lstStyle/>
          <a:p>
            <a:pPr marL="461963">
              <a:defRPr/>
            </a:pPr>
            <a:r>
              <a:rPr lang="en-US" sz="2400" i="1" u="sng" dirty="0">
                <a:solidFill>
                  <a:srgbClr val="FFFF00"/>
                </a:solidFill>
              </a:rPr>
              <a:t>Russia (Putin)</a:t>
            </a:r>
            <a:br>
              <a:rPr lang="en-US" sz="2400" dirty="0"/>
            </a:br>
            <a:endParaRPr lang="en-US" sz="1200" dirty="0"/>
          </a:p>
          <a:p>
            <a:pPr marL="914400" indent="-457200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The “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Nicaragua test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”:  The “little green men” were like the Nicaraguan Contras, with same int’l protection . . . </a:t>
            </a:r>
            <a:b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Russians were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invited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 to invade . . . </a:t>
            </a:r>
            <a:b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Russians were protecting Russian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nationals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 . . . </a:t>
            </a:r>
          </a:p>
          <a:p>
            <a:pPr marL="914400" indent="-457200">
              <a:buFont typeface="Wingdings" panose="05000000000000000000" pitchFamily="2" charset="2"/>
              <a:buChar char="Ø"/>
              <a:defRPr/>
            </a:pPr>
            <a:endParaRPr lang="en-US" sz="2400" b="1" i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7162F1-8C7D-4D92-A5EA-218AD8403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86650"/>
            <a:ext cx="8873563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2075" tIns="46038" rIns="92075" bIns="46038">
            <a:spAutoFit/>
          </a:bodyPr>
          <a:lstStyle/>
          <a:p>
            <a:pPr marL="914400" indent="-457200"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Russians conducted a 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referendum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which they won . .</a:t>
            </a:r>
            <a:b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sz="24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Crimea had a right to “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self-determination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.” 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Kosovo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 precedent . . .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2400" b="1" i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1D2E9EE-A6B0-4301-8600-44931148AF90}"/>
              </a:ext>
            </a:extLst>
          </p:cNvPr>
          <p:cNvSpPr txBox="1">
            <a:spLocks/>
          </p:cNvSpPr>
          <p:nvPr/>
        </p:nvSpPr>
        <p:spPr bwMode="auto">
          <a:xfrm>
            <a:off x="8191500" y="6340475"/>
            <a:ext cx="533400" cy="365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B723895A-4E45-4520-AC97-4ECA86290740}" type="slidenum"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25</a:t>
            </a:fld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6539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E5D64-9B39-441C-9FE9-135D1A4F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81E6A-DF36-446D-A454-673EBBCE39A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BCC1ABC7-0E13-4ACE-836B-593F5E5667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9717" r="1395" b="3820"/>
          <a:stretch/>
        </p:blipFill>
        <p:spPr>
          <a:xfrm>
            <a:off x="5072548" y="422697"/>
            <a:ext cx="3719601" cy="3496056"/>
          </a:xfrm>
          <a:prstGeom prst="rect">
            <a:avLst/>
          </a:prstGeom>
        </p:spPr>
      </p:pic>
      <p:sp>
        <p:nvSpPr>
          <p:cNvPr id="15" name="Text Box 20">
            <a:extLst>
              <a:ext uri="{FF2B5EF4-FFF2-40B4-BE49-F238E27FC236}">
                <a16:creationId xmlns:a16="http://schemas.microsoft.com/office/drawing/2014/main" id="{0016B5D8-7753-4142-A4A7-910777CAE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3846" y="1770615"/>
            <a:ext cx="105830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Donbas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F6F366-4F4B-40DD-BC54-58FC5F6A9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48" y="369911"/>
            <a:ext cx="5003053" cy="397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2075" tIns="46038" rIns="92075" bIns="46038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The </a:t>
            </a:r>
            <a:r>
              <a:rPr lang="en-US" sz="2400" u="sng" dirty="0">
                <a:solidFill>
                  <a:srgbClr val="FF0000"/>
                </a:solidFill>
              </a:rPr>
              <a:t>Donbas</a:t>
            </a:r>
            <a:r>
              <a:rPr lang="en-US" sz="2400" dirty="0"/>
              <a:t> . . . More arguments from both sides about the other area of contention.</a:t>
            </a:r>
            <a:br>
              <a:rPr lang="en-US" sz="2400" dirty="0"/>
            </a:br>
            <a:endParaRPr lang="en-US" sz="2400" dirty="0"/>
          </a:p>
          <a:p>
            <a:pPr marL="461963">
              <a:defRPr/>
            </a:pPr>
            <a:r>
              <a:rPr lang="en-US" sz="2400" i="1" u="sng" dirty="0">
                <a:solidFill>
                  <a:srgbClr val="FFFF00"/>
                </a:solidFill>
              </a:rPr>
              <a:t>Ukraine</a:t>
            </a:r>
            <a:br>
              <a:rPr lang="en-US" sz="2400" dirty="0"/>
            </a:br>
            <a:endParaRPr lang="en-US" sz="1200" dirty="0"/>
          </a:p>
          <a:p>
            <a:pPr marL="914400" indent="-457200"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Ukrainians were there first (the 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priority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justification).  Russians came much later.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en-US" sz="2400" dirty="0"/>
              <a:t>  </a:t>
            </a:r>
            <a:endParaRPr lang="en-US" sz="2400" b="1" i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E76A12-34AC-4D8E-B230-39E591D039D4}"/>
              </a:ext>
            </a:extLst>
          </p:cNvPr>
          <p:cNvSpPr/>
          <p:nvPr/>
        </p:nvSpPr>
        <p:spPr bwMode="auto">
          <a:xfrm>
            <a:off x="8037094" y="1461596"/>
            <a:ext cx="702645" cy="1078385"/>
          </a:xfrm>
          <a:custGeom>
            <a:avLst/>
            <a:gdLst>
              <a:gd name="connsiteX0" fmla="*/ 413887 w 702645"/>
              <a:gd name="connsiteY0" fmla="*/ 356 h 1078385"/>
              <a:gd name="connsiteX1" fmla="*/ 365760 w 702645"/>
              <a:gd name="connsiteY1" fmla="*/ 9981 h 1078385"/>
              <a:gd name="connsiteX2" fmla="*/ 336885 w 702645"/>
              <a:gd name="connsiteY2" fmla="*/ 38857 h 1078385"/>
              <a:gd name="connsiteX3" fmla="*/ 279133 w 702645"/>
              <a:gd name="connsiteY3" fmla="*/ 67733 h 1078385"/>
              <a:gd name="connsiteX4" fmla="*/ 240632 w 702645"/>
              <a:gd name="connsiteY4" fmla="*/ 125484 h 1078385"/>
              <a:gd name="connsiteX5" fmla="*/ 231007 w 702645"/>
              <a:gd name="connsiteY5" fmla="*/ 154360 h 1078385"/>
              <a:gd name="connsiteX6" fmla="*/ 211756 w 702645"/>
              <a:gd name="connsiteY6" fmla="*/ 221737 h 1078385"/>
              <a:gd name="connsiteX7" fmla="*/ 192506 w 702645"/>
              <a:gd name="connsiteY7" fmla="*/ 260238 h 1078385"/>
              <a:gd name="connsiteX8" fmla="*/ 163630 w 702645"/>
              <a:gd name="connsiteY8" fmla="*/ 279488 h 1078385"/>
              <a:gd name="connsiteX9" fmla="*/ 125129 w 702645"/>
              <a:gd name="connsiteY9" fmla="*/ 356491 h 1078385"/>
              <a:gd name="connsiteX10" fmla="*/ 86628 w 702645"/>
              <a:gd name="connsiteY10" fmla="*/ 452743 h 1078385"/>
              <a:gd name="connsiteX11" fmla="*/ 48127 w 702645"/>
              <a:gd name="connsiteY11" fmla="*/ 558621 h 1078385"/>
              <a:gd name="connsiteX12" fmla="*/ 38501 w 702645"/>
              <a:gd name="connsiteY12" fmla="*/ 606747 h 1078385"/>
              <a:gd name="connsiteX13" fmla="*/ 9626 w 702645"/>
              <a:gd name="connsiteY13" fmla="*/ 674124 h 1078385"/>
              <a:gd name="connsiteX14" fmla="*/ 0 w 702645"/>
              <a:gd name="connsiteY14" fmla="*/ 703000 h 1078385"/>
              <a:gd name="connsiteX15" fmla="*/ 9626 w 702645"/>
              <a:gd name="connsiteY15" fmla="*/ 857004 h 1078385"/>
              <a:gd name="connsiteX16" fmla="*/ 28876 w 702645"/>
              <a:gd name="connsiteY16" fmla="*/ 885880 h 1078385"/>
              <a:gd name="connsiteX17" fmla="*/ 77002 w 702645"/>
              <a:gd name="connsiteY17" fmla="*/ 991758 h 1078385"/>
              <a:gd name="connsiteX18" fmla="*/ 105878 w 702645"/>
              <a:gd name="connsiteY18" fmla="*/ 1020634 h 1078385"/>
              <a:gd name="connsiteX19" fmla="*/ 154005 w 702645"/>
              <a:gd name="connsiteY19" fmla="*/ 1068760 h 1078385"/>
              <a:gd name="connsiteX20" fmla="*/ 202131 w 702645"/>
              <a:gd name="connsiteY20" fmla="*/ 1078385 h 1078385"/>
              <a:gd name="connsiteX21" fmla="*/ 240632 w 702645"/>
              <a:gd name="connsiteY21" fmla="*/ 1068760 h 1078385"/>
              <a:gd name="connsiteX22" fmla="*/ 288758 w 702645"/>
              <a:gd name="connsiteY22" fmla="*/ 1059135 h 1078385"/>
              <a:gd name="connsiteX23" fmla="*/ 356135 w 702645"/>
              <a:gd name="connsiteY23" fmla="*/ 982133 h 1078385"/>
              <a:gd name="connsiteX24" fmla="*/ 385011 w 702645"/>
              <a:gd name="connsiteY24" fmla="*/ 953257 h 1078385"/>
              <a:gd name="connsiteX25" fmla="*/ 404261 w 702645"/>
              <a:gd name="connsiteY25" fmla="*/ 924381 h 1078385"/>
              <a:gd name="connsiteX26" fmla="*/ 433137 w 702645"/>
              <a:gd name="connsiteY26" fmla="*/ 895505 h 1078385"/>
              <a:gd name="connsiteX27" fmla="*/ 490889 w 702645"/>
              <a:gd name="connsiteY27" fmla="*/ 837754 h 1078385"/>
              <a:gd name="connsiteX28" fmla="*/ 539015 w 702645"/>
              <a:gd name="connsiteY28" fmla="*/ 799253 h 1078385"/>
              <a:gd name="connsiteX29" fmla="*/ 616017 w 702645"/>
              <a:gd name="connsiteY29" fmla="*/ 731876 h 1078385"/>
              <a:gd name="connsiteX30" fmla="*/ 625642 w 702645"/>
              <a:gd name="connsiteY30" fmla="*/ 703000 h 1078385"/>
              <a:gd name="connsiteX31" fmla="*/ 664144 w 702645"/>
              <a:gd name="connsiteY31" fmla="*/ 625998 h 1078385"/>
              <a:gd name="connsiteX32" fmla="*/ 683394 w 702645"/>
              <a:gd name="connsiteY32" fmla="*/ 433493 h 1078385"/>
              <a:gd name="connsiteX33" fmla="*/ 693019 w 702645"/>
              <a:gd name="connsiteY33" fmla="*/ 375741 h 1078385"/>
              <a:gd name="connsiteX34" fmla="*/ 702645 w 702645"/>
              <a:gd name="connsiteY34" fmla="*/ 289114 h 1078385"/>
              <a:gd name="connsiteX35" fmla="*/ 693019 w 702645"/>
              <a:gd name="connsiteY35" fmla="*/ 173611 h 1078385"/>
              <a:gd name="connsiteX36" fmla="*/ 664144 w 702645"/>
              <a:gd name="connsiteY36" fmla="*/ 144735 h 1078385"/>
              <a:gd name="connsiteX37" fmla="*/ 644893 w 702645"/>
              <a:gd name="connsiteY37" fmla="*/ 115859 h 1078385"/>
              <a:gd name="connsiteX38" fmla="*/ 616017 w 702645"/>
              <a:gd name="connsiteY38" fmla="*/ 96608 h 1078385"/>
              <a:gd name="connsiteX39" fmla="*/ 577516 w 702645"/>
              <a:gd name="connsiteY39" fmla="*/ 67733 h 1078385"/>
              <a:gd name="connsiteX40" fmla="*/ 539015 w 702645"/>
              <a:gd name="connsiteY40" fmla="*/ 48482 h 1078385"/>
              <a:gd name="connsiteX41" fmla="*/ 510139 w 702645"/>
              <a:gd name="connsiteY41" fmla="*/ 19606 h 1078385"/>
              <a:gd name="connsiteX42" fmla="*/ 413887 w 702645"/>
              <a:gd name="connsiteY42" fmla="*/ 356 h 107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02645" h="1078385">
                <a:moveTo>
                  <a:pt x="413887" y="356"/>
                </a:moveTo>
                <a:cubicBezTo>
                  <a:pt x="389824" y="-1248"/>
                  <a:pt x="380393" y="2665"/>
                  <a:pt x="365760" y="9981"/>
                </a:cubicBezTo>
                <a:cubicBezTo>
                  <a:pt x="353585" y="16068"/>
                  <a:pt x="347342" y="30143"/>
                  <a:pt x="336885" y="38857"/>
                </a:cubicBezTo>
                <a:cubicBezTo>
                  <a:pt x="312009" y="59587"/>
                  <a:pt x="308071" y="58086"/>
                  <a:pt x="279133" y="67733"/>
                </a:cubicBezTo>
                <a:cubicBezTo>
                  <a:pt x="266299" y="86983"/>
                  <a:pt x="247948" y="103535"/>
                  <a:pt x="240632" y="125484"/>
                </a:cubicBezTo>
                <a:cubicBezTo>
                  <a:pt x="237424" y="135109"/>
                  <a:pt x="233794" y="144604"/>
                  <a:pt x="231007" y="154360"/>
                </a:cubicBezTo>
                <a:cubicBezTo>
                  <a:pt x="224031" y="178774"/>
                  <a:pt x="221644" y="198664"/>
                  <a:pt x="211756" y="221737"/>
                </a:cubicBezTo>
                <a:cubicBezTo>
                  <a:pt x="206104" y="234925"/>
                  <a:pt x="201692" y="249215"/>
                  <a:pt x="192506" y="260238"/>
                </a:cubicBezTo>
                <a:cubicBezTo>
                  <a:pt x="185100" y="269125"/>
                  <a:pt x="173255" y="273071"/>
                  <a:pt x="163630" y="279488"/>
                </a:cubicBezTo>
                <a:cubicBezTo>
                  <a:pt x="139996" y="374028"/>
                  <a:pt x="174212" y="258325"/>
                  <a:pt x="125129" y="356491"/>
                </a:cubicBezTo>
                <a:cubicBezTo>
                  <a:pt x="109675" y="387398"/>
                  <a:pt x="86628" y="452743"/>
                  <a:pt x="86628" y="452743"/>
                </a:cubicBezTo>
                <a:cubicBezTo>
                  <a:pt x="63137" y="617169"/>
                  <a:pt x="98814" y="444576"/>
                  <a:pt x="48127" y="558621"/>
                </a:cubicBezTo>
                <a:cubicBezTo>
                  <a:pt x="41483" y="573571"/>
                  <a:pt x="42469" y="590876"/>
                  <a:pt x="38501" y="606747"/>
                </a:cubicBezTo>
                <a:cubicBezTo>
                  <a:pt x="29471" y="642865"/>
                  <a:pt x="26155" y="635556"/>
                  <a:pt x="9626" y="674124"/>
                </a:cubicBezTo>
                <a:cubicBezTo>
                  <a:pt x="5629" y="683450"/>
                  <a:pt x="3209" y="693375"/>
                  <a:pt x="0" y="703000"/>
                </a:cubicBezTo>
                <a:cubicBezTo>
                  <a:pt x="3209" y="754335"/>
                  <a:pt x="1604" y="806199"/>
                  <a:pt x="9626" y="857004"/>
                </a:cubicBezTo>
                <a:cubicBezTo>
                  <a:pt x="11430" y="868431"/>
                  <a:pt x="23703" y="875533"/>
                  <a:pt x="28876" y="885880"/>
                </a:cubicBezTo>
                <a:cubicBezTo>
                  <a:pt x="51059" y="930247"/>
                  <a:pt x="24111" y="938867"/>
                  <a:pt x="77002" y="991758"/>
                </a:cubicBezTo>
                <a:cubicBezTo>
                  <a:pt x="86627" y="1001383"/>
                  <a:pt x="97164" y="1010177"/>
                  <a:pt x="105878" y="1020634"/>
                </a:cubicBezTo>
                <a:cubicBezTo>
                  <a:pt x="127268" y="1046302"/>
                  <a:pt x="119781" y="1055926"/>
                  <a:pt x="154005" y="1068760"/>
                </a:cubicBezTo>
                <a:cubicBezTo>
                  <a:pt x="169323" y="1074504"/>
                  <a:pt x="186089" y="1075177"/>
                  <a:pt x="202131" y="1078385"/>
                </a:cubicBezTo>
                <a:cubicBezTo>
                  <a:pt x="214965" y="1075177"/>
                  <a:pt x="227718" y="1071630"/>
                  <a:pt x="240632" y="1068760"/>
                </a:cubicBezTo>
                <a:cubicBezTo>
                  <a:pt x="256602" y="1065211"/>
                  <a:pt x="274457" y="1067080"/>
                  <a:pt x="288758" y="1059135"/>
                </a:cubicBezTo>
                <a:cubicBezTo>
                  <a:pt x="314621" y="1044767"/>
                  <a:pt x="337566" y="1003797"/>
                  <a:pt x="356135" y="982133"/>
                </a:cubicBezTo>
                <a:cubicBezTo>
                  <a:pt x="364994" y="971798"/>
                  <a:pt x="376297" y="963714"/>
                  <a:pt x="385011" y="953257"/>
                </a:cubicBezTo>
                <a:cubicBezTo>
                  <a:pt x="392417" y="944370"/>
                  <a:pt x="396855" y="933268"/>
                  <a:pt x="404261" y="924381"/>
                </a:cubicBezTo>
                <a:cubicBezTo>
                  <a:pt x="412975" y="913924"/>
                  <a:pt x="424970" y="906395"/>
                  <a:pt x="433137" y="895505"/>
                </a:cubicBezTo>
                <a:cubicBezTo>
                  <a:pt x="478598" y="834891"/>
                  <a:pt x="438101" y="855349"/>
                  <a:pt x="490889" y="837754"/>
                </a:cubicBezTo>
                <a:cubicBezTo>
                  <a:pt x="527417" y="782960"/>
                  <a:pt x="488947" y="827863"/>
                  <a:pt x="539015" y="799253"/>
                </a:cubicBezTo>
                <a:cubicBezTo>
                  <a:pt x="569943" y="781580"/>
                  <a:pt x="591168" y="756725"/>
                  <a:pt x="616017" y="731876"/>
                </a:cubicBezTo>
                <a:cubicBezTo>
                  <a:pt x="619225" y="722251"/>
                  <a:pt x="621105" y="712075"/>
                  <a:pt x="625642" y="703000"/>
                </a:cubicBezTo>
                <a:cubicBezTo>
                  <a:pt x="671107" y="612071"/>
                  <a:pt x="642436" y="691117"/>
                  <a:pt x="664144" y="625998"/>
                </a:cubicBezTo>
                <a:cubicBezTo>
                  <a:pt x="669322" y="569036"/>
                  <a:pt x="675658" y="491518"/>
                  <a:pt x="683394" y="433493"/>
                </a:cubicBezTo>
                <a:cubicBezTo>
                  <a:pt x="685973" y="414148"/>
                  <a:pt x="690440" y="395086"/>
                  <a:pt x="693019" y="375741"/>
                </a:cubicBezTo>
                <a:cubicBezTo>
                  <a:pt x="696859" y="346942"/>
                  <a:pt x="699436" y="317990"/>
                  <a:pt x="702645" y="289114"/>
                </a:cubicBezTo>
                <a:cubicBezTo>
                  <a:pt x="699436" y="250613"/>
                  <a:pt x="702974" y="210941"/>
                  <a:pt x="693019" y="173611"/>
                </a:cubicBezTo>
                <a:cubicBezTo>
                  <a:pt x="689512" y="160459"/>
                  <a:pt x="672858" y="155192"/>
                  <a:pt x="664144" y="144735"/>
                </a:cubicBezTo>
                <a:cubicBezTo>
                  <a:pt x="656738" y="135848"/>
                  <a:pt x="653073" y="124039"/>
                  <a:pt x="644893" y="115859"/>
                </a:cubicBezTo>
                <a:cubicBezTo>
                  <a:pt x="636713" y="107679"/>
                  <a:pt x="625431" y="103332"/>
                  <a:pt x="616017" y="96608"/>
                </a:cubicBezTo>
                <a:cubicBezTo>
                  <a:pt x="602963" y="87284"/>
                  <a:pt x="591120" y="76235"/>
                  <a:pt x="577516" y="67733"/>
                </a:cubicBezTo>
                <a:cubicBezTo>
                  <a:pt x="565348" y="60128"/>
                  <a:pt x="550691" y="56822"/>
                  <a:pt x="539015" y="48482"/>
                </a:cubicBezTo>
                <a:cubicBezTo>
                  <a:pt x="527938" y="40570"/>
                  <a:pt x="521465" y="27157"/>
                  <a:pt x="510139" y="19606"/>
                </a:cubicBezTo>
                <a:cubicBezTo>
                  <a:pt x="489614" y="5923"/>
                  <a:pt x="437950" y="1960"/>
                  <a:pt x="413887" y="356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F92A1EC-EE41-41CB-8C4C-36BC87791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48" y="4396634"/>
            <a:ext cx="8873563" cy="21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2075" tIns="46038" rIns="92075" bIns="46038">
            <a:spAutoFit/>
          </a:bodyPr>
          <a:lstStyle/>
          <a:p>
            <a:pPr marL="914400" indent="-457200">
              <a:buFont typeface="Wingdings" panose="05000000000000000000" pitchFamily="2" charset="2"/>
              <a:buChar char="Ø"/>
              <a:defRPr/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While Russian settlement began in the late 1700s, most of it occurred during the Industrial Revolution and after 1945 . . .  Example of “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Russification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.”</a:t>
            </a:r>
            <a:b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sz="12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</a:rPr>
              <a:t>Bolsheviks</a:t>
            </a:r>
            <a:r>
              <a:rPr lang="en-US" sz="2400" dirty="0">
                <a:latin typeface="Arial" panose="020B0604020202020204" pitchFamily="34" charset="0"/>
              </a:rPr>
              <a:t> included Donetsk in the final SSR boundaries of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</a:rPr>
              <a:t>1924</a:t>
            </a:r>
            <a:r>
              <a:rPr lang="en-US" sz="2400" dirty="0">
                <a:latin typeface="Arial" panose="020B0604020202020204" pitchFamily="34" charset="0"/>
              </a:rPr>
              <a:t>.</a:t>
            </a:r>
            <a:r>
              <a:rPr lang="en-US" sz="2400" dirty="0"/>
              <a:t>  </a:t>
            </a:r>
            <a:endParaRPr lang="en-US" sz="2400" b="1" i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A3EE2E3E-2C35-4191-88FE-646F9FDDA0D2}"/>
              </a:ext>
            </a:extLst>
          </p:cNvPr>
          <p:cNvSpPr txBox="1">
            <a:spLocks/>
          </p:cNvSpPr>
          <p:nvPr/>
        </p:nvSpPr>
        <p:spPr bwMode="auto">
          <a:xfrm>
            <a:off x="8191500" y="6365834"/>
            <a:ext cx="533400" cy="365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B723895A-4E45-4520-AC97-4ECA86290740}" type="slidenum"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26</a:t>
            </a:fld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5694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E5D64-9B39-441C-9FE9-135D1A4F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81E6A-DF36-446D-A454-673EBBCE39A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BCC1ABC7-0E13-4ACE-836B-593F5E5667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9717" r="1395" b="3820"/>
          <a:stretch/>
        </p:blipFill>
        <p:spPr>
          <a:xfrm>
            <a:off x="5258651" y="249442"/>
            <a:ext cx="3719601" cy="3496056"/>
          </a:xfrm>
          <a:prstGeom prst="rect">
            <a:avLst/>
          </a:prstGeom>
        </p:spPr>
      </p:pic>
      <p:sp>
        <p:nvSpPr>
          <p:cNvPr id="15" name="Text Box 20">
            <a:extLst>
              <a:ext uri="{FF2B5EF4-FFF2-40B4-BE49-F238E27FC236}">
                <a16:creationId xmlns:a16="http://schemas.microsoft.com/office/drawing/2014/main" id="{0016B5D8-7753-4142-A4A7-910777CAE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9949" y="1597360"/>
            <a:ext cx="105830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Donbas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F6F366-4F4B-40DD-BC54-58FC5F6A9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7" y="145412"/>
            <a:ext cx="5195524" cy="470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2075" tIns="46038" rIns="92075" bIns="46038">
            <a:spAutoFit/>
          </a:bodyPr>
          <a:lstStyle/>
          <a:p>
            <a:pPr marL="461963">
              <a:defRPr/>
            </a:pPr>
            <a:r>
              <a:rPr lang="en-US" sz="2400" i="1" u="sng" dirty="0">
                <a:solidFill>
                  <a:srgbClr val="FFFF00"/>
                </a:solidFill>
              </a:rPr>
              <a:t>Russia</a:t>
            </a:r>
            <a:br>
              <a:rPr lang="en-US" sz="2400" dirty="0"/>
            </a:br>
            <a:endParaRPr lang="en-US" sz="1200" dirty="0"/>
          </a:p>
          <a:p>
            <a:pPr marL="914400" indent="-457200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Russians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were there first (again, the 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priority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justification).</a:t>
            </a:r>
            <a:b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sz="24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914400" indent="-457200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The Donbas was like the American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Old West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, and was a frontier region settled by multiple nationalities.  Russian became “lingua franca,” like English in Old West . . .  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en-US" sz="2400" dirty="0"/>
              <a:t>  </a:t>
            </a:r>
            <a:endParaRPr lang="en-US" sz="2400" b="1" i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E76A12-34AC-4D8E-B230-39E591D039D4}"/>
              </a:ext>
            </a:extLst>
          </p:cNvPr>
          <p:cNvSpPr/>
          <p:nvPr/>
        </p:nvSpPr>
        <p:spPr bwMode="auto">
          <a:xfrm>
            <a:off x="8223197" y="1288341"/>
            <a:ext cx="702645" cy="1078385"/>
          </a:xfrm>
          <a:custGeom>
            <a:avLst/>
            <a:gdLst>
              <a:gd name="connsiteX0" fmla="*/ 413887 w 702645"/>
              <a:gd name="connsiteY0" fmla="*/ 356 h 1078385"/>
              <a:gd name="connsiteX1" fmla="*/ 365760 w 702645"/>
              <a:gd name="connsiteY1" fmla="*/ 9981 h 1078385"/>
              <a:gd name="connsiteX2" fmla="*/ 336885 w 702645"/>
              <a:gd name="connsiteY2" fmla="*/ 38857 h 1078385"/>
              <a:gd name="connsiteX3" fmla="*/ 279133 w 702645"/>
              <a:gd name="connsiteY3" fmla="*/ 67733 h 1078385"/>
              <a:gd name="connsiteX4" fmla="*/ 240632 w 702645"/>
              <a:gd name="connsiteY4" fmla="*/ 125484 h 1078385"/>
              <a:gd name="connsiteX5" fmla="*/ 231007 w 702645"/>
              <a:gd name="connsiteY5" fmla="*/ 154360 h 1078385"/>
              <a:gd name="connsiteX6" fmla="*/ 211756 w 702645"/>
              <a:gd name="connsiteY6" fmla="*/ 221737 h 1078385"/>
              <a:gd name="connsiteX7" fmla="*/ 192506 w 702645"/>
              <a:gd name="connsiteY7" fmla="*/ 260238 h 1078385"/>
              <a:gd name="connsiteX8" fmla="*/ 163630 w 702645"/>
              <a:gd name="connsiteY8" fmla="*/ 279488 h 1078385"/>
              <a:gd name="connsiteX9" fmla="*/ 125129 w 702645"/>
              <a:gd name="connsiteY9" fmla="*/ 356491 h 1078385"/>
              <a:gd name="connsiteX10" fmla="*/ 86628 w 702645"/>
              <a:gd name="connsiteY10" fmla="*/ 452743 h 1078385"/>
              <a:gd name="connsiteX11" fmla="*/ 48127 w 702645"/>
              <a:gd name="connsiteY11" fmla="*/ 558621 h 1078385"/>
              <a:gd name="connsiteX12" fmla="*/ 38501 w 702645"/>
              <a:gd name="connsiteY12" fmla="*/ 606747 h 1078385"/>
              <a:gd name="connsiteX13" fmla="*/ 9626 w 702645"/>
              <a:gd name="connsiteY13" fmla="*/ 674124 h 1078385"/>
              <a:gd name="connsiteX14" fmla="*/ 0 w 702645"/>
              <a:gd name="connsiteY14" fmla="*/ 703000 h 1078385"/>
              <a:gd name="connsiteX15" fmla="*/ 9626 w 702645"/>
              <a:gd name="connsiteY15" fmla="*/ 857004 h 1078385"/>
              <a:gd name="connsiteX16" fmla="*/ 28876 w 702645"/>
              <a:gd name="connsiteY16" fmla="*/ 885880 h 1078385"/>
              <a:gd name="connsiteX17" fmla="*/ 77002 w 702645"/>
              <a:gd name="connsiteY17" fmla="*/ 991758 h 1078385"/>
              <a:gd name="connsiteX18" fmla="*/ 105878 w 702645"/>
              <a:gd name="connsiteY18" fmla="*/ 1020634 h 1078385"/>
              <a:gd name="connsiteX19" fmla="*/ 154005 w 702645"/>
              <a:gd name="connsiteY19" fmla="*/ 1068760 h 1078385"/>
              <a:gd name="connsiteX20" fmla="*/ 202131 w 702645"/>
              <a:gd name="connsiteY20" fmla="*/ 1078385 h 1078385"/>
              <a:gd name="connsiteX21" fmla="*/ 240632 w 702645"/>
              <a:gd name="connsiteY21" fmla="*/ 1068760 h 1078385"/>
              <a:gd name="connsiteX22" fmla="*/ 288758 w 702645"/>
              <a:gd name="connsiteY22" fmla="*/ 1059135 h 1078385"/>
              <a:gd name="connsiteX23" fmla="*/ 356135 w 702645"/>
              <a:gd name="connsiteY23" fmla="*/ 982133 h 1078385"/>
              <a:gd name="connsiteX24" fmla="*/ 385011 w 702645"/>
              <a:gd name="connsiteY24" fmla="*/ 953257 h 1078385"/>
              <a:gd name="connsiteX25" fmla="*/ 404261 w 702645"/>
              <a:gd name="connsiteY25" fmla="*/ 924381 h 1078385"/>
              <a:gd name="connsiteX26" fmla="*/ 433137 w 702645"/>
              <a:gd name="connsiteY26" fmla="*/ 895505 h 1078385"/>
              <a:gd name="connsiteX27" fmla="*/ 490889 w 702645"/>
              <a:gd name="connsiteY27" fmla="*/ 837754 h 1078385"/>
              <a:gd name="connsiteX28" fmla="*/ 539015 w 702645"/>
              <a:gd name="connsiteY28" fmla="*/ 799253 h 1078385"/>
              <a:gd name="connsiteX29" fmla="*/ 616017 w 702645"/>
              <a:gd name="connsiteY29" fmla="*/ 731876 h 1078385"/>
              <a:gd name="connsiteX30" fmla="*/ 625642 w 702645"/>
              <a:gd name="connsiteY30" fmla="*/ 703000 h 1078385"/>
              <a:gd name="connsiteX31" fmla="*/ 664144 w 702645"/>
              <a:gd name="connsiteY31" fmla="*/ 625998 h 1078385"/>
              <a:gd name="connsiteX32" fmla="*/ 683394 w 702645"/>
              <a:gd name="connsiteY32" fmla="*/ 433493 h 1078385"/>
              <a:gd name="connsiteX33" fmla="*/ 693019 w 702645"/>
              <a:gd name="connsiteY33" fmla="*/ 375741 h 1078385"/>
              <a:gd name="connsiteX34" fmla="*/ 702645 w 702645"/>
              <a:gd name="connsiteY34" fmla="*/ 289114 h 1078385"/>
              <a:gd name="connsiteX35" fmla="*/ 693019 w 702645"/>
              <a:gd name="connsiteY35" fmla="*/ 173611 h 1078385"/>
              <a:gd name="connsiteX36" fmla="*/ 664144 w 702645"/>
              <a:gd name="connsiteY36" fmla="*/ 144735 h 1078385"/>
              <a:gd name="connsiteX37" fmla="*/ 644893 w 702645"/>
              <a:gd name="connsiteY37" fmla="*/ 115859 h 1078385"/>
              <a:gd name="connsiteX38" fmla="*/ 616017 w 702645"/>
              <a:gd name="connsiteY38" fmla="*/ 96608 h 1078385"/>
              <a:gd name="connsiteX39" fmla="*/ 577516 w 702645"/>
              <a:gd name="connsiteY39" fmla="*/ 67733 h 1078385"/>
              <a:gd name="connsiteX40" fmla="*/ 539015 w 702645"/>
              <a:gd name="connsiteY40" fmla="*/ 48482 h 1078385"/>
              <a:gd name="connsiteX41" fmla="*/ 510139 w 702645"/>
              <a:gd name="connsiteY41" fmla="*/ 19606 h 1078385"/>
              <a:gd name="connsiteX42" fmla="*/ 413887 w 702645"/>
              <a:gd name="connsiteY42" fmla="*/ 356 h 107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02645" h="1078385">
                <a:moveTo>
                  <a:pt x="413887" y="356"/>
                </a:moveTo>
                <a:cubicBezTo>
                  <a:pt x="389824" y="-1248"/>
                  <a:pt x="380393" y="2665"/>
                  <a:pt x="365760" y="9981"/>
                </a:cubicBezTo>
                <a:cubicBezTo>
                  <a:pt x="353585" y="16068"/>
                  <a:pt x="347342" y="30143"/>
                  <a:pt x="336885" y="38857"/>
                </a:cubicBezTo>
                <a:cubicBezTo>
                  <a:pt x="312009" y="59587"/>
                  <a:pt x="308071" y="58086"/>
                  <a:pt x="279133" y="67733"/>
                </a:cubicBezTo>
                <a:cubicBezTo>
                  <a:pt x="266299" y="86983"/>
                  <a:pt x="247948" y="103535"/>
                  <a:pt x="240632" y="125484"/>
                </a:cubicBezTo>
                <a:cubicBezTo>
                  <a:pt x="237424" y="135109"/>
                  <a:pt x="233794" y="144604"/>
                  <a:pt x="231007" y="154360"/>
                </a:cubicBezTo>
                <a:cubicBezTo>
                  <a:pt x="224031" y="178774"/>
                  <a:pt x="221644" y="198664"/>
                  <a:pt x="211756" y="221737"/>
                </a:cubicBezTo>
                <a:cubicBezTo>
                  <a:pt x="206104" y="234925"/>
                  <a:pt x="201692" y="249215"/>
                  <a:pt x="192506" y="260238"/>
                </a:cubicBezTo>
                <a:cubicBezTo>
                  <a:pt x="185100" y="269125"/>
                  <a:pt x="173255" y="273071"/>
                  <a:pt x="163630" y="279488"/>
                </a:cubicBezTo>
                <a:cubicBezTo>
                  <a:pt x="139996" y="374028"/>
                  <a:pt x="174212" y="258325"/>
                  <a:pt x="125129" y="356491"/>
                </a:cubicBezTo>
                <a:cubicBezTo>
                  <a:pt x="109675" y="387398"/>
                  <a:pt x="86628" y="452743"/>
                  <a:pt x="86628" y="452743"/>
                </a:cubicBezTo>
                <a:cubicBezTo>
                  <a:pt x="63137" y="617169"/>
                  <a:pt x="98814" y="444576"/>
                  <a:pt x="48127" y="558621"/>
                </a:cubicBezTo>
                <a:cubicBezTo>
                  <a:pt x="41483" y="573571"/>
                  <a:pt x="42469" y="590876"/>
                  <a:pt x="38501" y="606747"/>
                </a:cubicBezTo>
                <a:cubicBezTo>
                  <a:pt x="29471" y="642865"/>
                  <a:pt x="26155" y="635556"/>
                  <a:pt x="9626" y="674124"/>
                </a:cubicBezTo>
                <a:cubicBezTo>
                  <a:pt x="5629" y="683450"/>
                  <a:pt x="3209" y="693375"/>
                  <a:pt x="0" y="703000"/>
                </a:cubicBezTo>
                <a:cubicBezTo>
                  <a:pt x="3209" y="754335"/>
                  <a:pt x="1604" y="806199"/>
                  <a:pt x="9626" y="857004"/>
                </a:cubicBezTo>
                <a:cubicBezTo>
                  <a:pt x="11430" y="868431"/>
                  <a:pt x="23703" y="875533"/>
                  <a:pt x="28876" y="885880"/>
                </a:cubicBezTo>
                <a:cubicBezTo>
                  <a:pt x="51059" y="930247"/>
                  <a:pt x="24111" y="938867"/>
                  <a:pt x="77002" y="991758"/>
                </a:cubicBezTo>
                <a:cubicBezTo>
                  <a:pt x="86627" y="1001383"/>
                  <a:pt x="97164" y="1010177"/>
                  <a:pt x="105878" y="1020634"/>
                </a:cubicBezTo>
                <a:cubicBezTo>
                  <a:pt x="127268" y="1046302"/>
                  <a:pt x="119781" y="1055926"/>
                  <a:pt x="154005" y="1068760"/>
                </a:cubicBezTo>
                <a:cubicBezTo>
                  <a:pt x="169323" y="1074504"/>
                  <a:pt x="186089" y="1075177"/>
                  <a:pt x="202131" y="1078385"/>
                </a:cubicBezTo>
                <a:cubicBezTo>
                  <a:pt x="214965" y="1075177"/>
                  <a:pt x="227718" y="1071630"/>
                  <a:pt x="240632" y="1068760"/>
                </a:cubicBezTo>
                <a:cubicBezTo>
                  <a:pt x="256602" y="1065211"/>
                  <a:pt x="274457" y="1067080"/>
                  <a:pt x="288758" y="1059135"/>
                </a:cubicBezTo>
                <a:cubicBezTo>
                  <a:pt x="314621" y="1044767"/>
                  <a:pt x="337566" y="1003797"/>
                  <a:pt x="356135" y="982133"/>
                </a:cubicBezTo>
                <a:cubicBezTo>
                  <a:pt x="364994" y="971798"/>
                  <a:pt x="376297" y="963714"/>
                  <a:pt x="385011" y="953257"/>
                </a:cubicBezTo>
                <a:cubicBezTo>
                  <a:pt x="392417" y="944370"/>
                  <a:pt x="396855" y="933268"/>
                  <a:pt x="404261" y="924381"/>
                </a:cubicBezTo>
                <a:cubicBezTo>
                  <a:pt x="412975" y="913924"/>
                  <a:pt x="424970" y="906395"/>
                  <a:pt x="433137" y="895505"/>
                </a:cubicBezTo>
                <a:cubicBezTo>
                  <a:pt x="478598" y="834891"/>
                  <a:pt x="438101" y="855349"/>
                  <a:pt x="490889" y="837754"/>
                </a:cubicBezTo>
                <a:cubicBezTo>
                  <a:pt x="527417" y="782960"/>
                  <a:pt x="488947" y="827863"/>
                  <a:pt x="539015" y="799253"/>
                </a:cubicBezTo>
                <a:cubicBezTo>
                  <a:pt x="569943" y="781580"/>
                  <a:pt x="591168" y="756725"/>
                  <a:pt x="616017" y="731876"/>
                </a:cubicBezTo>
                <a:cubicBezTo>
                  <a:pt x="619225" y="722251"/>
                  <a:pt x="621105" y="712075"/>
                  <a:pt x="625642" y="703000"/>
                </a:cubicBezTo>
                <a:cubicBezTo>
                  <a:pt x="671107" y="612071"/>
                  <a:pt x="642436" y="691117"/>
                  <a:pt x="664144" y="625998"/>
                </a:cubicBezTo>
                <a:cubicBezTo>
                  <a:pt x="669322" y="569036"/>
                  <a:pt x="675658" y="491518"/>
                  <a:pt x="683394" y="433493"/>
                </a:cubicBezTo>
                <a:cubicBezTo>
                  <a:pt x="685973" y="414148"/>
                  <a:pt x="690440" y="395086"/>
                  <a:pt x="693019" y="375741"/>
                </a:cubicBezTo>
                <a:cubicBezTo>
                  <a:pt x="696859" y="346942"/>
                  <a:pt x="699436" y="317990"/>
                  <a:pt x="702645" y="289114"/>
                </a:cubicBezTo>
                <a:cubicBezTo>
                  <a:pt x="699436" y="250613"/>
                  <a:pt x="702974" y="210941"/>
                  <a:pt x="693019" y="173611"/>
                </a:cubicBezTo>
                <a:cubicBezTo>
                  <a:pt x="689512" y="160459"/>
                  <a:pt x="672858" y="155192"/>
                  <a:pt x="664144" y="144735"/>
                </a:cubicBezTo>
                <a:cubicBezTo>
                  <a:pt x="656738" y="135848"/>
                  <a:pt x="653073" y="124039"/>
                  <a:pt x="644893" y="115859"/>
                </a:cubicBezTo>
                <a:cubicBezTo>
                  <a:pt x="636713" y="107679"/>
                  <a:pt x="625431" y="103332"/>
                  <a:pt x="616017" y="96608"/>
                </a:cubicBezTo>
                <a:cubicBezTo>
                  <a:pt x="602963" y="87284"/>
                  <a:pt x="591120" y="76235"/>
                  <a:pt x="577516" y="67733"/>
                </a:cubicBezTo>
                <a:cubicBezTo>
                  <a:pt x="565348" y="60128"/>
                  <a:pt x="550691" y="56822"/>
                  <a:pt x="539015" y="48482"/>
                </a:cubicBezTo>
                <a:cubicBezTo>
                  <a:pt x="527938" y="40570"/>
                  <a:pt x="521465" y="27157"/>
                  <a:pt x="510139" y="19606"/>
                </a:cubicBezTo>
                <a:cubicBezTo>
                  <a:pt x="489614" y="5923"/>
                  <a:pt x="437950" y="1960"/>
                  <a:pt x="413887" y="356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F92A1EC-EE41-41CB-8C4C-36BC87791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79" y="5034607"/>
            <a:ext cx="8873563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2075" tIns="46038" rIns="92075" bIns="46038">
            <a:spAutoFit/>
          </a:bodyPr>
          <a:lstStyle/>
          <a:p>
            <a:pPr marL="914400" indent="-457200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" panose="020B0604020202020204" pitchFamily="34" charset="0"/>
              </a:rPr>
              <a:t>The post-1945 “surge” in Russian population was more a result of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</a:rPr>
              <a:t>famine and Nazi depopulation </a:t>
            </a:r>
            <a:r>
              <a:rPr lang="en-US" sz="2400" dirty="0">
                <a:latin typeface="Arial" panose="020B0604020202020204" pitchFamily="34" charset="0"/>
              </a:rPr>
              <a:t>of the Ukrainian countryside during 1930s and 1940s than intentional Russification.</a:t>
            </a:r>
            <a:r>
              <a:rPr lang="en-US" sz="2400" dirty="0"/>
              <a:t>  </a:t>
            </a:r>
            <a:endParaRPr lang="en-US" sz="2400" b="1" i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FFFA8BC-F989-435E-AB6D-EF0C3D3BDEAB}"/>
              </a:ext>
            </a:extLst>
          </p:cNvPr>
          <p:cNvSpPr txBox="1">
            <a:spLocks/>
          </p:cNvSpPr>
          <p:nvPr/>
        </p:nvSpPr>
        <p:spPr bwMode="auto">
          <a:xfrm>
            <a:off x="8158621" y="6340475"/>
            <a:ext cx="533400" cy="365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B723895A-4E45-4520-AC97-4ECA86290740}" type="slidenum"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27</a:t>
            </a:fld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6238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E5D64-9B39-441C-9FE9-135D1A4F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81E6A-DF36-446D-A454-673EBBCE39A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F6F366-4F4B-40DD-BC54-58FC5F6A9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8661" y="495608"/>
            <a:ext cx="4940661" cy="54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2075" tIns="46038" rIns="92075" bIns="46038">
            <a:spAutoFit/>
          </a:bodyPr>
          <a:lstStyle/>
          <a:p>
            <a:pPr marL="461963">
              <a:defRPr/>
            </a:pPr>
            <a:br>
              <a:rPr lang="en-US" sz="2400" dirty="0"/>
            </a:br>
            <a:endParaRPr lang="en-US" sz="1200" dirty="0"/>
          </a:p>
          <a:p>
            <a:pPr marL="914400" indent="-457200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</a:rPr>
              <a:t>Look at all the Russian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speakers in eastern and southern Ukraine—sort of a “New Russia.” </a:t>
            </a:r>
            <a:b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Political geographers see this as a cultural or “</a:t>
            </a:r>
            <a:r>
              <a:rPr lang="en-US" sz="2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irredentist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” justification, whereby one state claims the territory of another based on similar cultural characteristics.</a:t>
            </a:r>
            <a:b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sz="24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0DDB45-0E68-4C2B-9CEC-1A353DFF35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3" t="3231" r="50000" b="60271"/>
          <a:stretch/>
        </p:blipFill>
        <p:spPr>
          <a:xfrm>
            <a:off x="4572000" y="909623"/>
            <a:ext cx="4276436" cy="50387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FF823E7C-470E-40E6-A1A0-739868DB5430}"/>
              </a:ext>
            </a:extLst>
          </p:cNvPr>
          <p:cNvSpPr txBox="1">
            <a:spLocks/>
          </p:cNvSpPr>
          <p:nvPr/>
        </p:nvSpPr>
        <p:spPr bwMode="auto">
          <a:xfrm>
            <a:off x="8191500" y="6362392"/>
            <a:ext cx="533400" cy="365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B723895A-4E45-4520-AC97-4ECA86290740}" type="slidenum"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28</a:t>
            </a:fld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5772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E5D64-9B39-441C-9FE9-135D1A4F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81E6A-DF36-446D-A454-673EBBCE39A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E4DF2ED-4BB2-4852-B072-0B8199922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40" y="248248"/>
            <a:ext cx="8729662" cy="523862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50000">
                <a:srgbClr val="DDDDDD"/>
              </a:gs>
              <a:gs pos="100000">
                <a:srgbClr val="808080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Conclusion:  Tough Neighborhood</a:t>
            </a:r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BCC1ABC7-0E13-4ACE-836B-593F5E5667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9717" r="1395" b="3820"/>
          <a:stretch/>
        </p:blipFill>
        <p:spPr>
          <a:xfrm>
            <a:off x="5168801" y="1039802"/>
            <a:ext cx="3719601" cy="3496056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38F6F366-4F4B-40DD-BC54-58FC5F6A9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98" y="1397227"/>
            <a:ext cx="5003053" cy="267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2075" tIns="46038" rIns="92075" bIns="46038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Pure “righteousness” and pursuit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of total “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truth” can be found in neither the Ukrainian nor Russian causes, but the Ukrainians would seem to have a clear edge in terms of both . . . 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353A0BB-CB35-4E0D-8D71-A87C9A570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22" y="5349387"/>
            <a:ext cx="8553556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US" sz="32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Thank you for your attention!!!</a:t>
            </a: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886BA827-7619-4D03-B5C3-D34AFF4AA24E}"/>
              </a:ext>
            </a:extLst>
          </p:cNvPr>
          <p:cNvSpPr txBox="1">
            <a:spLocks/>
          </p:cNvSpPr>
          <p:nvPr/>
        </p:nvSpPr>
        <p:spPr bwMode="auto">
          <a:xfrm>
            <a:off x="8191500" y="6383209"/>
            <a:ext cx="533400" cy="365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B723895A-4E45-4520-AC97-4ECA86290740}" type="slidenum"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29</a:t>
            </a:fld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350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(</a:t>
            </a:r>
            <a:fld id="{01522865-8AB8-46F8-81D0-9EF21886B4E9}" type="slidenum">
              <a:rPr lang="en-US" smtClean="0"/>
              <a:pPr/>
              <a:t>3</a:t>
            </a:fld>
            <a:r>
              <a:rPr lang="en-US"/>
              <a:t>)</a:t>
            </a:r>
          </a:p>
        </p:txBody>
      </p:sp>
      <p:pic>
        <p:nvPicPr>
          <p:cNvPr id="131076" name="Picture 4" descr="Rus-Study-Color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7512" t="18642" r="56238" b="26389"/>
          <a:stretch>
            <a:fillRect/>
          </a:stretch>
        </p:blipFill>
        <p:spPr bwMode="auto">
          <a:xfrm>
            <a:off x="5100638" y="1898650"/>
            <a:ext cx="3783012" cy="4432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158740" y="248248"/>
            <a:ext cx="8729662" cy="95475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50000">
                <a:srgbClr val="DDDDDD"/>
              </a:gs>
              <a:gs pos="100000">
                <a:srgbClr val="808080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 the Beginning (Sort of):  Cultural/Territorial Roots of Ukraine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72099" y="1365342"/>
            <a:ext cx="810895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2075" tIns="46038" rIns="92075" bIns="46038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The </a:t>
            </a:r>
            <a:r>
              <a:rPr lang="en-US" sz="2400" b="1" i="1" u="sng" dirty="0" err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Kievan</a:t>
            </a:r>
            <a:r>
              <a:rPr lang="en-US" sz="2400" b="1" i="1" u="sng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Rus</a:t>
            </a:r>
            <a:r>
              <a:rPr lang="en-US" sz="2400" b="1" dirty="0">
                <a:solidFill>
                  <a:srgbClr val="99FF66"/>
                </a:solidFill>
              </a:rPr>
              <a:t> </a:t>
            </a:r>
            <a:r>
              <a:rPr lang="en-US" sz="2400" b="1" dirty="0"/>
              <a:t>Period:  Early Slavic/Nordic States</a:t>
            </a:r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298450" y="2718090"/>
            <a:ext cx="4614863" cy="230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2075" tIns="46038" rIns="92075" bIns="46038">
            <a:spAutoFit/>
          </a:bodyPr>
          <a:lstStyle/>
          <a:p>
            <a:pPr marL="339725" indent="-339725">
              <a:buFont typeface="Wingdings" pitchFamily="2" charset="2"/>
              <a:buChar char="Ø"/>
              <a:defRPr/>
            </a:pPr>
            <a:r>
              <a:rPr lang="en-US" sz="2400" b="1" dirty="0"/>
              <a:t>Who were the Slavs?  </a:t>
            </a:r>
            <a:r>
              <a:rPr lang="en-US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East Slavs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/>
              <a:t>to Russian forests after fall of Rome . . . agriculture, trade . . . focus on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Dnieper (Dnepr) River </a:t>
            </a:r>
            <a:r>
              <a:rPr lang="en-US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. . </a:t>
            </a:r>
            <a:endParaRPr lang="en-US" sz="2400" b="1" dirty="0"/>
          </a:p>
        </p:txBody>
      </p:sp>
      <p:sp>
        <p:nvSpPr>
          <p:cNvPr id="131087" name="Rectangle 15"/>
          <p:cNvSpPr>
            <a:spLocks noChangeArrowheads="1"/>
          </p:cNvSpPr>
          <p:nvPr/>
        </p:nvSpPr>
        <p:spPr bwMode="auto">
          <a:xfrm>
            <a:off x="5141435" y="5072063"/>
            <a:ext cx="1412245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rgbClr val="3333FF"/>
                </a:solidFill>
                <a:latin typeface="Comic Sans MS" pitchFamily="66" charset="0"/>
              </a:rPr>
              <a:t>Dnieper</a:t>
            </a:r>
          </a:p>
          <a:p>
            <a:pPr algn="ctr">
              <a:defRPr/>
            </a:pPr>
            <a:r>
              <a:rPr lang="en-US" sz="2400" b="1" i="1" dirty="0">
                <a:solidFill>
                  <a:srgbClr val="3333FF"/>
                </a:solidFill>
                <a:latin typeface="Comic Sans MS" pitchFamily="66" charset="0"/>
              </a:rPr>
              <a:t> (Dnepr)</a:t>
            </a:r>
          </a:p>
          <a:p>
            <a:pPr algn="ctr">
              <a:defRPr/>
            </a:pPr>
            <a:r>
              <a:rPr lang="en-US" sz="2400" b="1" i="1" dirty="0">
                <a:solidFill>
                  <a:srgbClr val="3333FF"/>
                </a:solidFill>
                <a:latin typeface="Comic Sans MS" pitchFamily="66" charset="0"/>
              </a:rPr>
              <a:t>River</a:t>
            </a:r>
          </a:p>
        </p:txBody>
      </p:sp>
      <p:sp>
        <p:nvSpPr>
          <p:cNvPr id="74762" name="Freeform 21"/>
          <p:cNvSpPr>
            <a:spLocks/>
          </p:cNvSpPr>
          <p:nvPr/>
        </p:nvSpPr>
        <p:spPr bwMode="auto">
          <a:xfrm>
            <a:off x="5305425" y="3165475"/>
            <a:ext cx="1679575" cy="1630363"/>
          </a:xfrm>
          <a:custGeom>
            <a:avLst/>
            <a:gdLst>
              <a:gd name="T0" fmla="*/ 1573212 w 1058"/>
              <a:gd name="T1" fmla="*/ 141288 h 1027"/>
              <a:gd name="T2" fmla="*/ 1158875 w 1058"/>
              <a:gd name="T3" fmla="*/ 120650 h 1027"/>
              <a:gd name="T4" fmla="*/ 1095375 w 1058"/>
              <a:gd name="T5" fmla="*/ 141288 h 1027"/>
              <a:gd name="T6" fmla="*/ 1031875 w 1058"/>
              <a:gd name="T7" fmla="*/ 163513 h 1027"/>
              <a:gd name="T8" fmla="*/ 882650 w 1058"/>
              <a:gd name="T9" fmla="*/ 258763 h 1027"/>
              <a:gd name="T10" fmla="*/ 796925 w 1058"/>
              <a:gd name="T11" fmla="*/ 322263 h 1027"/>
              <a:gd name="T12" fmla="*/ 681037 w 1058"/>
              <a:gd name="T13" fmla="*/ 396875 h 1027"/>
              <a:gd name="T14" fmla="*/ 500062 w 1058"/>
              <a:gd name="T15" fmla="*/ 492125 h 1027"/>
              <a:gd name="T16" fmla="*/ 436562 w 1058"/>
              <a:gd name="T17" fmla="*/ 534988 h 1027"/>
              <a:gd name="T18" fmla="*/ 330200 w 1058"/>
              <a:gd name="T19" fmla="*/ 566738 h 1027"/>
              <a:gd name="T20" fmla="*/ 180975 w 1058"/>
              <a:gd name="T21" fmla="*/ 652463 h 1027"/>
              <a:gd name="T22" fmla="*/ 128587 w 1058"/>
              <a:gd name="T23" fmla="*/ 747713 h 1027"/>
              <a:gd name="T24" fmla="*/ 95250 w 1058"/>
              <a:gd name="T25" fmla="*/ 842963 h 1027"/>
              <a:gd name="T26" fmla="*/ 53975 w 1058"/>
              <a:gd name="T27" fmla="*/ 1046163 h 1027"/>
              <a:gd name="T28" fmla="*/ 0 w 1058"/>
              <a:gd name="T29" fmla="*/ 1173163 h 1027"/>
              <a:gd name="T30" fmla="*/ 22225 w 1058"/>
              <a:gd name="T31" fmla="*/ 1290638 h 1027"/>
              <a:gd name="T32" fmla="*/ 63500 w 1058"/>
              <a:gd name="T33" fmla="*/ 1354138 h 1027"/>
              <a:gd name="T34" fmla="*/ 255587 w 1058"/>
              <a:gd name="T35" fmla="*/ 1630363 h 1027"/>
              <a:gd name="T36" fmla="*/ 552450 w 1058"/>
              <a:gd name="T37" fmla="*/ 1577975 h 1027"/>
              <a:gd name="T38" fmla="*/ 658812 w 1058"/>
              <a:gd name="T39" fmla="*/ 1535113 h 1027"/>
              <a:gd name="T40" fmla="*/ 808037 w 1058"/>
              <a:gd name="T41" fmla="*/ 1439863 h 1027"/>
              <a:gd name="T42" fmla="*/ 862012 w 1058"/>
              <a:gd name="T43" fmla="*/ 1397000 h 1027"/>
              <a:gd name="T44" fmla="*/ 903287 w 1058"/>
              <a:gd name="T45" fmla="*/ 1343025 h 1027"/>
              <a:gd name="T46" fmla="*/ 936625 w 1058"/>
              <a:gd name="T47" fmla="*/ 1333500 h 1027"/>
              <a:gd name="T48" fmla="*/ 1063625 w 1058"/>
              <a:gd name="T49" fmla="*/ 1227138 h 1027"/>
              <a:gd name="T50" fmla="*/ 1265237 w 1058"/>
              <a:gd name="T51" fmla="*/ 1023938 h 1027"/>
              <a:gd name="T52" fmla="*/ 1425575 w 1058"/>
              <a:gd name="T53" fmla="*/ 822325 h 1027"/>
              <a:gd name="T54" fmla="*/ 1520825 w 1058"/>
              <a:gd name="T55" fmla="*/ 769938 h 1027"/>
              <a:gd name="T56" fmla="*/ 1616075 w 1058"/>
              <a:gd name="T57" fmla="*/ 641350 h 1027"/>
              <a:gd name="T58" fmla="*/ 1670050 w 1058"/>
              <a:gd name="T59" fmla="*/ 557213 h 1027"/>
              <a:gd name="T60" fmla="*/ 1679575 w 1058"/>
              <a:gd name="T61" fmla="*/ 503238 h 1027"/>
              <a:gd name="T62" fmla="*/ 1616075 w 1058"/>
              <a:gd name="T63" fmla="*/ 195263 h 1027"/>
              <a:gd name="T64" fmla="*/ 1573212 w 1058"/>
              <a:gd name="T65" fmla="*/ 141288 h 10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58"/>
              <a:gd name="T100" fmla="*/ 0 h 1027"/>
              <a:gd name="T101" fmla="*/ 1058 w 1058"/>
              <a:gd name="T102" fmla="*/ 1027 h 102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58" h="1027">
                <a:moveTo>
                  <a:pt x="991" y="89"/>
                </a:moveTo>
                <a:cubicBezTo>
                  <a:pt x="933" y="0"/>
                  <a:pt x="982" y="63"/>
                  <a:pt x="730" y="76"/>
                </a:cubicBezTo>
                <a:cubicBezTo>
                  <a:pt x="716" y="77"/>
                  <a:pt x="703" y="85"/>
                  <a:pt x="690" y="89"/>
                </a:cubicBezTo>
                <a:cubicBezTo>
                  <a:pt x="677" y="93"/>
                  <a:pt x="650" y="103"/>
                  <a:pt x="650" y="103"/>
                </a:cubicBezTo>
                <a:cubicBezTo>
                  <a:pt x="623" y="128"/>
                  <a:pt x="582" y="136"/>
                  <a:pt x="556" y="163"/>
                </a:cubicBezTo>
                <a:cubicBezTo>
                  <a:pt x="518" y="202"/>
                  <a:pt x="538" y="193"/>
                  <a:pt x="502" y="203"/>
                </a:cubicBezTo>
                <a:cubicBezTo>
                  <a:pt x="481" y="226"/>
                  <a:pt x="457" y="240"/>
                  <a:pt x="429" y="250"/>
                </a:cubicBezTo>
                <a:cubicBezTo>
                  <a:pt x="399" y="280"/>
                  <a:pt x="356" y="298"/>
                  <a:pt x="315" y="310"/>
                </a:cubicBezTo>
                <a:cubicBezTo>
                  <a:pt x="302" y="319"/>
                  <a:pt x="288" y="328"/>
                  <a:pt x="275" y="337"/>
                </a:cubicBezTo>
                <a:cubicBezTo>
                  <a:pt x="257" y="349"/>
                  <a:pt x="228" y="351"/>
                  <a:pt x="208" y="357"/>
                </a:cubicBezTo>
                <a:cubicBezTo>
                  <a:pt x="175" y="366"/>
                  <a:pt x="137" y="386"/>
                  <a:pt x="114" y="411"/>
                </a:cubicBezTo>
                <a:cubicBezTo>
                  <a:pt x="108" y="427"/>
                  <a:pt x="82" y="468"/>
                  <a:pt x="81" y="471"/>
                </a:cubicBezTo>
                <a:cubicBezTo>
                  <a:pt x="74" y="491"/>
                  <a:pt x="67" y="511"/>
                  <a:pt x="60" y="531"/>
                </a:cubicBezTo>
                <a:cubicBezTo>
                  <a:pt x="46" y="571"/>
                  <a:pt x="45" y="618"/>
                  <a:pt x="34" y="659"/>
                </a:cubicBezTo>
                <a:cubicBezTo>
                  <a:pt x="26" y="690"/>
                  <a:pt x="10" y="710"/>
                  <a:pt x="0" y="739"/>
                </a:cubicBezTo>
                <a:cubicBezTo>
                  <a:pt x="2" y="755"/>
                  <a:pt x="3" y="794"/>
                  <a:pt x="14" y="813"/>
                </a:cubicBezTo>
                <a:cubicBezTo>
                  <a:pt x="22" y="827"/>
                  <a:pt x="40" y="853"/>
                  <a:pt x="40" y="853"/>
                </a:cubicBezTo>
                <a:cubicBezTo>
                  <a:pt x="58" y="921"/>
                  <a:pt x="89" y="1002"/>
                  <a:pt x="161" y="1027"/>
                </a:cubicBezTo>
                <a:cubicBezTo>
                  <a:pt x="236" y="1022"/>
                  <a:pt x="281" y="1014"/>
                  <a:pt x="348" y="994"/>
                </a:cubicBezTo>
                <a:cubicBezTo>
                  <a:pt x="370" y="979"/>
                  <a:pt x="390" y="975"/>
                  <a:pt x="415" y="967"/>
                </a:cubicBezTo>
                <a:cubicBezTo>
                  <a:pt x="443" y="947"/>
                  <a:pt x="477" y="917"/>
                  <a:pt x="509" y="907"/>
                </a:cubicBezTo>
                <a:cubicBezTo>
                  <a:pt x="548" y="868"/>
                  <a:pt x="494" y="920"/>
                  <a:pt x="543" y="880"/>
                </a:cubicBezTo>
                <a:cubicBezTo>
                  <a:pt x="554" y="871"/>
                  <a:pt x="558" y="855"/>
                  <a:pt x="569" y="846"/>
                </a:cubicBezTo>
                <a:cubicBezTo>
                  <a:pt x="575" y="842"/>
                  <a:pt x="583" y="842"/>
                  <a:pt x="590" y="840"/>
                </a:cubicBezTo>
                <a:cubicBezTo>
                  <a:pt x="614" y="815"/>
                  <a:pt x="643" y="795"/>
                  <a:pt x="670" y="773"/>
                </a:cubicBezTo>
                <a:cubicBezTo>
                  <a:pt x="717" y="735"/>
                  <a:pt x="756" y="689"/>
                  <a:pt x="797" y="645"/>
                </a:cubicBezTo>
                <a:cubicBezTo>
                  <a:pt x="811" y="605"/>
                  <a:pt x="863" y="544"/>
                  <a:pt x="898" y="518"/>
                </a:cubicBezTo>
                <a:cubicBezTo>
                  <a:pt x="917" y="504"/>
                  <a:pt x="938" y="498"/>
                  <a:pt x="958" y="485"/>
                </a:cubicBezTo>
                <a:cubicBezTo>
                  <a:pt x="977" y="455"/>
                  <a:pt x="994" y="430"/>
                  <a:pt x="1018" y="404"/>
                </a:cubicBezTo>
                <a:cubicBezTo>
                  <a:pt x="1026" y="381"/>
                  <a:pt x="1034" y="367"/>
                  <a:pt x="1052" y="351"/>
                </a:cubicBezTo>
                <a:cubicBezTo>
                  <a:pt x="1054" y="340"/>
                  <a:pt x="1058" y="329"/>
                  <a:pt x="1058" y="317"/>
                </a:cubicBezTo>
                <a:cubicBezTo>
                  <a:pt x="1058" y="216"/>
                  <a:pt x="1046" y="204"/>
                  <a:pt x="1018" y="123"/>
                </a:cubicBezTo>
                <a:cubicBezTo>
                  <a:pt x="1013" y="109"/>
                  <a:pt x="1010" y="89"/>
                  <a:pt x="991" y="89"/>
                </a:cubicBezTo>
                <a:close/>
              </a:path>
            </a:pathLst>
          </a:custGeom>
          <a:solidFill>
            <a:srgbClr val="008000">
              <a:alpha val="49019"/>
            </a:srgb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4763" name="Freeform 22"/>
          <p:cNvSpPr>
            <a:spLocks/>
          </p:cNvSpPr>
          <p:nvPr/>
        </p:nvSpPr>
        <p:spPr bwMode="auto">
          <a:xfrm>
            <a:off x="5497513" y="3817938"/>
            <a:ext cx="903287" cy="839787"/>
          </a:xfrm>
          <a:custGeom>
            <a:avLst/>
            <a:gdLst>
              <a:gd name="T0" fmla="*/ 903287 w 569"/>
              <a:gd name="T1" fmla="*/ 31750 h 529"/>
              <a:gd name="T2" fmla="*/ 808037 w 569"/>
              <a:gd name="T3" fmla="*/ 74612 h 529"/>
              <a:gd name="T4" fmla="*/ 679450 w 569"/>
              <a:gd name="T5" fmla="*/ 52387 h 529"/>
              <a:gd name="T6" fmla="*/ 658812 w 569"/>
              <a:gd name="T7" fmla="*/ 20637 h 529"/>
              <a:gd name="T8" fmla="*/ 627062 w 569"/>
              <a:gd name="T9" fmla="*/ 0 h 529"/>
              <a:gd name="T10" fmla="*/ 541337 w 569"/>
              <a:gd name="T11" fmla="*/ 52387 h 529"/>
              <a:gd name="T12" fmla="*/ 446087 w 569"/>
              <a:gd name="T13" fmla="*/ 84137 h 529"/>
              <a:gd name="T14" fmla="*/ 403225 w 569"/>
              <a:gd name="T15" fmla="*/ 233362 h 529"/>
              <a:gd name="T16" fmla="*/ 339725 w 569"/>
              <a:gd name="T17" fmla="*/ 265112 h 529"/>
              <a:gd name="T18" fmla="*/ 254000 w 569"/>
              <a:gd name="T19" fmla="*/ 361950 h 529"/>
              <a:gd name="T20" fmla="*/ 319087 w 569"/>
              <a:gd name="T21" fmla="*/ 776287 h 529"/>
              <a:gd name="T22" fmla="*/ 254000 w 569"/>
              <a:gd name="T23" fmla="*/ 839787 h 529"/>
              <a:gd name="T24" fmla="*/ 158750 w 569"/>
              <a:gd name="T25" fmla="*/ 828675 h 529"/>
              <a:gd name="T26" fmla="*/ 95250 w 569"/>
              <a:gd name="T27" fmla="*/ 819150 h 529"/>
              <a:gd name="T28" fmla="*/ 74612 w 569"/>
              <a:gd name="T29" fmla="*/ 796924 h 529"/>
              <a:gd name="T30" fmla="*/ 0 w 569"/>
              <a:gd name="T31" fmla="*/ 787399 h 52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9"/>
              <a:gd name="T49" fmla="*/ 0 h 529"/>
              <a:gd name="T50" fmla="*/ 569 w 569"/>
              <a:gd name="T51" fmla="*/ 529 h 52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9" h="529">
                <a:moveTo>
                  <a:pt x="569" y="20"/>
                </a:moveTo>
                <a:cubicBezTo>
                  <a:pt x="548" y="28"/>
                  <a:pt x="530" y="39"/>
                  <a:pt x="509" y="47"/>
                </a:cubicBezTo>
                <a:cubicBezTo>
                  <a:pt x="483" y="38"/>
                  <a:pt x="454" y="42"/>
                  <a:pt x="428" y="33"/>
                </a:cubicBezTo>
                <a:cubicBezTo>
                  <a:pt x="421" y="30"/>
                  <a:pt x="421" y="19"/>
                  <a:pt x="415" y="13"/>
                </a:cubicBezTo>
                <a:cubicBezTo>
                  <a:pt x="409" y="7"/>
                  <a:pt x="402" y="4"/>
                  <a:pt x="395" y="0"/>
                </a:cubicBezTo>
                <a:cubicBezTo>
                  <a:pt x="372" y="8"/>
                  <a:pt x="363" y="23"/>
                  <a:pt x="341" y="33"/>
                </a:cubicBezTo>
                <a:cubicBezTo>
                  <a:pt x="325" y="40"/>
                  <a:pt x="299" y="48"/>
                  <a:pt x="281" y="53"/>
                </a:cubicBezTo>
                <a:cubicBezTo>
                  <a:pt x="276" y="67"/>
                  <a:pt x="257" y="142"/>
                  <a:pt x="254" y="147"/>
                </a:cubicBezTo>
                <a:cubicBezTo>
                  <a:pt x="246" y="159"/>
                  <a:pt x="226" y="158"/>
                  <a:pt x="214" y="167"/>
                </a:cubicBezTo>
                <a:cubicBezTo>
                  <a:pt x="193" y="184"/>
                  <a:pt x="175" y="206"/>
                  <a:pt x="160" y="228"/>
                </a:cubicBezTo>
                <a:cubicBezTo>
                  <a:pt x="166" y="330"/>
                  <a:pt x="184" y="393"/>
                  <a:pt x="201" y="489"/>
                </a:cubicBezTo>
                <a:cubicBezTo>
                  <a:pt x="190" y="520"/>
                  <a:pt x="183" y="508"/>
                  <a:pt x="160" y="529"/>
                </a:cubicBezTo>
                <a:cubicBezTo>
                  <a:pt x="136" y="521"/>
                  <a:pt x="125" y="514"/>
                  <a:pt x="100" y="522"/>
                </a:cubicBezTo>
                <a:cubicBezTo>
                  <a:pt x="87" y="520"/>
                  <a:pt x="73" y="521"/>
                  <a:pt x="60" y="516"/>
                </a:cubicBezTo>
                <a:cubicBezTo>
                  <a:pt x="54" y="514"/>
                  <a:pt x="52" y="505"/>
                  <a:pt x="47" y="502"/>
                </a:cubicBezTo>
                <a:cubicBezTo>
                  <a:pt x="33" y="494"/>
                  <a:pt x="15" y="496"/>
                  <a:pt x="0" y="496"/>
                </a:cubicBezTo>
              </a:path>
            </a:pathLst>
          </a:custGeom>
          <a:noFill/>
          <a:ln w="25400">
            <a:solidFill>
              <a:srgbClr val="3333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1095" name="Text Box 23"/>
          <p:cNvSpPr txBox="1">
            <a:spLocks noChangeArrowheads="1"/>
          </p:cNvSpPr>
          <p:nvPr/>
        </p:nvSpPr>
        <p:spPr bwMode="auto">
          <a:xfrm>
            <a:off x="5046663" y="2886075"/>
            <a:ext cx="149752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C3300"/>
                </a:solidFill>
                <a:latin typeface="Comic Sans MS" pitchFamily="66" charset="0"/>
              </a:rPr>
              <a:t>Kyiv </a:t>
            </a:r>
          </a:p>
          <a:p>
            <a:pPr algn="ctr">
              <a:defRPr/>
            </a:pPr>
            <a:r>
              <a:rPr lang="en-US" b="1" dirty="0">
                <a:solidFill>
                  <a:srgbClr val="CC3300"/>
                </a:solidFill>
                <a:latin typeface="Comic Sans MS" pitchFamily="66" charset="0"/>
              </a:rPr>
              <a:t>(ca. 1054)</a:t>
            </a:r>
          </a:p>
        </p:txBody>
      </p:sp>
      <p:sp>
        <p:nvSpPr>
          <p:cNvPr id="131096" name="Line 24"/>
          <p:cNvSpPr>
            <a:spLocks noChangeShapeType="1"/>
          </p:cNvSpPr>
          <p:nvPr/>
        </p:nvSpPr>
        <p:spPr bwMode="auto">
          <a:xfrm flipH="1" flipV="1">
            <a:off x="5561013" y="3594100"/>
            <a:ext cx="198437" cy="5524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oval" w="med" len="med"/>
            <a:tailEnd type="none" w="sm" len="sm"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1097" name="Line 25"/>
          <p:cNvSpPr>
            <a:spLocks noChangeShapeType="1"/>
          </p:cNvSpPr>
          <p:nvPr/>
        </p:nvSpPr>
        <p:spPr bwMode="auto">
          <a:xfrm flipV="1">
            <a:off x="5624513" y="4710113"/>
            <a:ext cx="63500" cy="46831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 type="none" w="sm" len="sm"/>
            <a:tailEnd type="stealth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4B46F728-227F-489A-8481-CE324A38144A}"/>
              </a:ext>
            </a:extLst>
          </p:cNvPr>
          <p:cNvSpPr txBox="1">
            <a:spLocks/>
          </p:cNvSpPr>
          <p:nvPr/>
        </p:nvSpPr>
        <p:spPr bwMode="auto">
          <a:xfrm>
            <a:off x="8305800" y="6400800"/>
            <a:ext cx="533400" cy="365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B723895A-4E45-4520-AC97-4ECA86290740}" type="slidenum"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3</a:t>
            </a:fld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E5D64-9B39-441C-9FE9-135D1A4F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81E6A-DF36-446D-A454-673EBBCE39A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1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(</a:t>
            </a:r>
            <a:fld id="{2ED23294-F7E9-427F-B4E5-08668A9F8F70}" type="slidenum">
              <a:rPr lang="en-US" smtClean="0"/>
              <a:pPr/>
              <a:t>4</a:t>
            </a:fld>
            <a:r>
              <a:rPr lang="en-US"/>
              <a:t>)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0" y="999278"/>
            <a:ext cx="4848225" cy="415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2075" tIns="46038" rIns="92075" bIns="46038">
            <a:spAutoFit/>
          </a:bodyPr>
          <a:lstStyle/>
          <a:p>
            <a:pPr marL="339725" indent="-339725">
              <a:buFont typeface="Wingdings" pitchFamily="2" charset="2"/>
              <a:buChar char="Ø"/>
              <a:defRPr/>
            </a:pPr>
            <a:r>
              <a:rPr lang="en-US" sz="2400" b="1" dirty="0"/>
              <a:t>The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i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Norse</a:t>
            </a:r>
            <a:r>
              <a:rPr lang="en-US" sz="2400" b="1" dirty="0"/>
              <a:t> (Vikings, Varangians) invited to defend Novgorod (862) . . stayed on . . . to Kiev by   882, creating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Kievan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Rus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state . . . . Norse called </a:t>
            </a:r>
            <a:r>
              <a:rPr lang="en-US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sz="2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Rus</a:t>
            </a:r>
            <a:r>
              <a:rPr lang="en-US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n-US" sz="2400" b="1" dirty="0"/>
              <a:t>--hence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“Russia”</a:t>
            </a:r>
            <a:r>
              <a:rPr lang="en-US" sz="2400" b="1" dirty="0"/>
              <a:t> . .</a:t>
            </a:r>
            <a:br>
              <a:rPr lang="en-US" sz="2400" b="1" dirty="0"/>
            </a:br>
            <a:endParaRPr lang="en-US" sz="2400" b="1" dirty="0"/>
          </a:p>
          <a:p>
            <a:pPr marL="339725" indent="-339725">
              <a:buFont typeface="Wingdings" pitchFamily="2" charset="2"/>
              <a:buChar char="Ø"/>
              <a:defRPr/>
            </a:pPr>
            <a:r>
              <a:rPr lang="en-US" sz="2400" b="1" dirty="0"/>
              <a:t>Kyiv became center of state, great European city by 1000s . . .  </a:t>
            </a:r>
          </a:p>
        </p:txBody>
      </p:sp>
      <p:pic>
        <p:nvPicPr>
          <p:cNvPr id="132113" name="Picture 17" descr="Rus-Study-Color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7512" t="18642" r="56238" b="26389"/>
          <a:stretch>
            <a:fillRect/>
          </a:stretch>
        </p:blipFill>
        <p:spPr bwMode="auto">
          <a:xfrm>
            <a:off x="5068888" y="920750"/>
            <a:ext cx="3783012" cy="4432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32114" name="Rectangle 18"/>
          <p:cNvSpPr>
            <a:spLocks noChangeArrowheads="1"/>
          </p:cNvSpPr>
          <p:nvPr/>
        </p:nvSpPr>
        <p:spPr bwMode="auto">
          <a:xfrm>
            <a:off x="5165725" y="4094163"/>
            <a:ext cx="1300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400" b="1" i="1">
                <a:solidFill>
                  <a:srgbClr val="3333FF"/>
                </a:solidFill>
                <a:latin typeface="Comic Sans MS" pitchFamily="66" charset="0"/>
              </a:rPr>
              <a:t>Dnieper</a:t>
            </a:r>
          </a:p>
          <a:p>
            <a:pPr algn="ctr">
              <a:defRPr/>
            </a:pPr>
            <a:r>
              <a:rPr lang="en-US" sz="2400" b="1" i="1">
                <a:solidFill>
                  <a:srgbClr val="3333FF"/>
                </a:solidFill>
                <a:latin typeface="Comic Sans MS" pitchFamily="66" charset="0"/>
              </a:rPr>
              <a:t>River</a:t>
            </a:r>
          </a:p>
        </p:txBody>
      </p:sp>
      <p:sp>
        <p:nvSpPr>
          <p:cNvPr id="75784" name="Freeform 19"/>
          <p:cNvSpPr>
            <a:spLocks/>
          </p:cNvSpPr>
          <p:nvPr/>
        </p:nvSpPr>
        <p:spPr bwMode="auto">
          <a:xfrm>
            <a:off x="5273675" y="2187575"/>
            <a:ext cx="1679575" cy="1630363"/>
          </a:xfrm>
          <a:custGeom>
            <a:avLst/>
            <a:gdLst>
              <a:gd name="T0" fmla="*/ 1573212 w 1058"/>
              <a:gd name="T1" fmla="*/ 141288 h 1027"/>
              <a:gd name="T2" fmla="*/ 1158875 w 1058"/>
              <a:gd name="T3" fmla="*/ 120650 h 1027"/>
              <a:gd name="T4" fmla="*/ 1095375 w 1058"/>
              <a:gd name="T5" fmla="*/ 141288 h 1027"/>
              <a:gd name="T6" fmla="*/ 1031875 w 1058"/>
              <a:gd name="T7" fmla="*/ 163513 h 1027"/>
              <a:gd name="T8" fmla="*/ 882650 w 1058"/>
              <a:gd name="T9" fmla="*/ 258763 h 1027"/>
              <a:gd name="T10" fmla="*/ 796925 w 1058"/>
              <a:gd name="T11" fmla="*/ 322263 h 1027"/>
              <a:gd name="T12" fmla="*/ 681037 w 1058"/>
              <a:gd name="T13" fmla="*/ 396875 h 1027"/>
              <a:gd name="T14" fmla="*/ 500062 w 1058"/>
              <a:gd name="T15" fmla="*/ 492125 h 1027"/>
              <a:gd name="T16" fmla="*/ 436562 w 1058"/>
              <a:gd name="T17" fmla="*/ 534988 h 1027"/>
              <a:gd name="T18" fmla="*/ 330200 w 1058"/>
              <a:gd name="T19" fmla="*/ 566738 h 1027"/>
              <a:gd name="T20" fmla="*/ 180975 w 1058"/>
              <a:gd name="T21" fmla="*/ 652463 h 1027"/>
              <a:gd name="T22" fmla="*/ 128587 w 1058"/>
              <a:gd name="T23" fmla="*/ 747713 h 1027"/>
              <a:gd name="T24" fmla="*/ 95250 w 1058"/>
              <a:gd name="T25" fmla="*/ 842963 h 1027"/>
              <a:gd name="T26" fmla="*/ 53975 w 1058"/>
              <a:gd name="T27" fmla="*/ 1046163 h 1027"/>
              <a:gd name="T28" fmla="*/ 0 w 1058"/>
              <a:gd name="T29" fmla="*/ 1173163 h 1027"/>
              <a:gd name="T30" fmla="*/ 22225 w 1058"/>
              <a:gd name="T31" fmla="*/ 1290638 h 1027"/>
              <a:gd name="T32" fmla="*/ 63500 w 1058"/>
              <a:gd name="T33" fmla="*/ 1354138 h 1027"/>
              <a:gd name="T34" fmla="*/ 255587 w 1058"/>
              <a:gd name="T35" fmla="*/ 1630363 h 1027"/>
              <a:gd name="T36" fmla="*/ 552450 w 1058"/>
              <a:gd name="T37" fmla="*/ 1577975 h 1027"/>
              <a:gd name="T38" fmla="*/ 658812 w 1058"/>
              <a:gd name="T39" fmla="*/ 1535113 h 1027"/>
              <a:gd name="T40" fmla="*/ 808037 w 1058"/>
              <a:gd name="T41" fmla="*/ 1439863 h 1027"/>
              <a:gd name="T42" fmla="*/ 862012 w 1058"/>
              <a:gd name="T43" fmla="*/ 1397000 h 1027"/>
              <a:gd name="T44" fmla="*/ 903287 w 1058"/>
              <a:gd name="T45" fmla="*/ 1343025 h 1027"/>
              <a:gd name="T46" fmla="*/ 936625 w 1058"/>
              <a:gd name="T47" fmla="*/ 1333500 h 1027"/>
              <a:gd name="T48" fmla="*/ 1063625 w 1058"/>
              <a:gd name="T49" fmla="*/ 1227138 h 1027"/>
              <a:gd name="T50" fmla="*/ 1265237 w 1058"/>
              <a:gd name="T51" fmla="*/ 1023938 h 1027"/>
              <a:gd name="T52" fmla="*/ 1425575 w 1058"/>
              <a:gd name="T53" fmla="*/ 822325 h 1027"/>
              <a:gd name="T54" fmla="*/ 1520825 w 1058"/>
              <a:gd name="T55" fmla="*/ 769938 h 1027"/>
              <a:gd name="T56" fmla="*/ 1616075 w 1058"/>
              <a:gd name="T57" fmla="*/ 641350 h 1027"/>
              <a:gd name="T58" fmla="*/ 1670050 w 1058"/>
              <a:gd name="T59" fmla="*/ 557213 h 1027"/>
              <a:gd name="T60" fmla="*/ 1679575 w 1058"/>
              <a:gd name="T61" fmla="*/ 503238 h 1027"/>
              <a:gd name="T62" fmla="*/ 1616075 w 1058"/>
              <a:gd name="T63" fmla="*/ 195263 h 1027"/>
              <a:gd name="T64" fmla="*/ 1573212 w 1058"/>
              <a:gd name="T65" fmla="*/ 141288 h 10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58"/>
              <a:gd name="T100" fmla="*/ 0 h 1027"/>
              <a:gd name="T101" fmla="*/ 1058 w 1058"/>
              <a:gd name="T102" fmla="*/ 1027 h 102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58" h="1027">
                <a:moveTo>
                  <a:pt x="991" y="89"/>
                </a:moveTo>
                <a:cubicBezTo>
                  <a:pt x="933" y="0"/>
                  <a:pt x="982" y="63"/>
                  <a:pt x="730" y="76"/>
                </a:cubicBezTo>
                <a:cubicBezTo>
                  <a:pt x="716" y="77"/>
                  <a:pt x="703" y="85"/>
                  <a:pt x="690" y="89"/>
                </a:cubicBezTo>
                <a:cubicBezTo>
                  <a:pt x="677" y="93"/>
                  <a:pt x="650" y="103"/>
                  <a:pt x="650" y="103"/>
                </a:cubicBezTo>
                <a:cubicBezTo>
                  <a:pt x="623" y="128"/>
                  <a:pt x="582" y="136"/>
                  <a:pt x="556" y="163"/>
                </a:cubicBezTo>
                <a:cubicBezTo>
                  <a:pt x="518" y="202"/>
                  <a:pt x="538" y="193"/>
                  <a:pt x="502" y="203"/>
                </a:cubicBezTo>
                <a:cubicBezTo>
                  <a:pt x="481" y="226"/>
                  <a:pt x="457" y="240"/>
                  <a:pt x="429" y="250"/>
                </a:cubicBezTo>
                <a:cubicBezTo>
                  <a:pt x="399" y="280"/>
                  <a:pt x="356" y="298"/>
                  <a:pt x="315" y="310"/>
                </a:cubicBezTo>
                <a:cubicBezTo>
                  <a:pt x="302" y="319"/>
                  <a:pt x="288" y="328"/>
                  <a:pt x="275" y="337"/>
                </a:cubicBezTo>
                <a:cubicBezTo>
                  <a:pt x="257" y="349"/>
                  <a:pt x="228" y="351"/>
                  <a:pt x="208" y="357"/>
                </a:cubicBezTo>
                <a:cubicBezTo>
                  <a:pt x="175" y="366"/>
                  <a:pt x="137" y="386"/>
                  <a:pt x="114" y="411"/>
                </a:cubicBezTo>
                <a:cubicBezTo>
                  <a:pt x="108" y="427"/>
                  <a:pt x="82" y="468"/>
                  <a:pt x="81" y="471"/>
                </a:cubicBezTo>
                <a:cubicBezTo>
                  <a:pt x="74" y="491"/>
                  <a:pt x="67" y="511"/>
                  <a:pt x="60" y="531"/>
                </a:cubicBezTo>
                <a:cubicBezTo>
                  <a:pt x="46" y="571"/>
                  <a:pt x="45" y="618"/>
                  <a:pt x="34" y="659"/>
                </a:cubicBezTo>
                <a:cubicBezTo>
                  <a:pt x="26" y="690"/>
                  <a:pt x="10" y="710"/>
                  <a:pt x="0" y="739"/>
                </a:cubicBezTo>
                <a:cubicBezTo>
                  <a:pt x="2" y="755"/>
                  <a:pt x="3" y="794"/>
                  <a:pt x="14" y="813"/>
                </a:cubicBezTo>
                <a:cubicBezTo>
                  <a:pt x="22" y="827"/>
                  <a:pt x="40" y="853"/>
                  <a:pt x="40" y="853"/>
                </a:cubicBezTo>
                <a:cubicBezTo>
                  <a:pt x="58" y="921"/>
                  <a:pt x="89" y="1002"/>
                  <a:pt x="161" y="1027"/>
                </a:cubicBezTo>
                <a:cubicBezTo>
                  <a:pt x="236" y="1022"/>
                  <a:pt x="281" y="1014"/>
                  <a:pt x="348" y="994"/>
                </a:cubicBezTo>
                <a:cubicBezTo>
                  <a:pt x="370" y="979"/>
                  <a:pt x="390" y="975"/>
                  <a:pt x="415" y="967"/>
                </a:cubicBezTo>
                <a:cubicBezTo>
                  <a:pt x="443" y="947"/>
                  <a:pt x="477" y="917"/>
                  <a:pt x="509" y="907"/>
                </a:cubicBezTo>
                <a:cubicBezTo>
                  <a:pt x="548" y="868"/>
                  <a:pt x="494" y="920"/>
                  <a:pt x="543" y="880"/>
                </a:cubicBezTo>
                <a:cubicBezTo>
                  <a:pt x="554" y="871"/>
                  <a:pt x="558" y="855"/>
                  <a:pt x="569" y="846"/>
                </a:cubicBezTo>
                <a:cubicBezTo>
                  <a:pt x="575" y="842"/>
                  <a:pt x="583" y="842"/>
                  <a:pt x="590" y="840"/>
                </a:cubicBezTo>
                <a:cubicBezTo>
                  <a:pt x="614" y="815"/>
                  <a:pt x="643" y="795"/>
                  <a:pt x="670" y="773"/>
                </a:cubicBezTo>
                <a:cubicBezTo>
                  <a:pt x="717" y="735"/>
                  <a:pt x="756" y="689"/>
                  <a:pt x="797" y="645"/>
                </a:cubicBezTo>
                <a:cubicBezTo>
                  <a:pt x="811" y="605"/>
                  <a:pt x="863" y="544"/>
                  <a:pt x="898" y="518"/>
                </a:cubicBezTo>
                <a:cubicBezTo>
                  <a:pt x="917" y="504"/>
                  <a:pt x="938" y="498"/>
                  <a:pt x="958" y="485"/>
                </a:cubicBezTo>
                <a:cubicBezTo>
                  <a:pt x="977" y="455"/>
                  <a:pt x="994" y="430"/>
                  <a:pt x="1018" y="404"/>
                </a:cubicBezTo>
                <a:cubicBezTo>
                  <a:pt x="1026" y="381"/>
                  <a:pt x="1034" y="367"/>
                  <a:pt x="1052" y="351"/>
                </a:cubicBezTo>
                <a:cubicBezTo>
                  <a:pt x="1054" y="340"/>
                  <a:pt x="1058" y="329"/>
                  <a:pt x="1058" y="317"/>
                </a:cubicBezTo>
                <a:cubicBezTo>
                  <a:pt x="1058" y="216"/>
                  <a:pt x="1046" y="204"/>
                  <a:pt x="1018" y="123"/>
                </a:cubicBezTo>
                <a:cubicBezTo>
                  <a:pt x="1013" y="109"/>
                  <a:pt x="1010" y="89"/>
                  <a:pt x="991" y="89"/>
                </a:cubicBezTo>
                <a:close/>
              </a:path>
            </a:pathLst>
          </a:custGeom>
          <a:solidFill>
            <a:srgbClr val="008000">
              <a:alpha val="49019"/>
            </a:srgb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5785" name="Freeform 20"/>
          <p:cNvSpPr>
            <a:spLocks/>
          </p:cNvSpPr>
          <p:nvPr/>
        </p:nvSpPr>
        <p:spPr bwMode="auto">
          <a:xfrm>
            <a:off x="5465763" y="2840038"/>
            <a:ext cx="903287" cy="839787"/>
          </a:xfrm>
          <a:custGeom>
            <a:avLst/>
            <a:gdLst>
              <a:gd name="T0" fmla="*/ 903287 w 569"/>
              <a:gd name="T1" fmla="*/ 31750 h 529"/>
              <a:gd name="T2" fmla="*/ 808037 w 569"/>
              <a:gd name="T3" fmla="*/ 74612 h 529"/>
              <a:gd name="T4" fmla="*/ 679450 w 569"/>
              <a:gd name="T5" fmla="*/ 52387 h 529"/>
              <a:gd name="T6" fmla="*/ 658812 w 569"/>
              <a:gd name="T7" fmla="*/ 20637 h 529"/>
              <a:gd name="T8" fmla="*/ 627062 w 569"/>
              <a:gd name="T9" fmla="*/ 0 h 529"/>
              <a:gd name="T10" fmla="*/ 541337 w 569"/>
              <a:gd name="T11" fmla="*/ 52387 h 529"/>
              <a:gd name="T12" fmla="*/ 446087 w 569"/>
              <a:gd name="T13" fmla="*/ 84137 h 529"/>
              <a:gd name="T14" fmla="*/ 403225 w 569"/>
              <a:gd name="T15" fmla="*/ 233362 h 529"/>
              <a:gd name="T16" fmla="*/ 339725 w 569"/>
              <a:gd name="T17" fmla="*/ 265112 h 529"/>
              <a:gd name="T18" fmla="*/ 254000 w 569"/>
              <a:gd name="T19" fmla="*/ 361950 h 529"/>
              <a:gd name="T20" fmla="*/ 319087 w 569"/>
              <a:gd name="T21" fmla="*/ 776287 h 529"/>
              <a:gd name="T22" fmla="*/ 254000 w 569"/>
              <a:gd name="T23" fmla="*/ 839787 h 529"/>
              <a:gd name="T24" fmla="*/ 158750 w 569"/>
              <a:gd name="T25" fmla="*/ 828675 h 529"/>
              <a:gd name="T26" fmla="*/ 95250 w 569"/>
              <a:gd name="T27" fmla="*/ 819150 h 529"/>
              <a:gd name="T28" fmla="*/ 74612 w 569"/>
              <a:gd name="T29" fmla="*/ 796924 h 529"/>
              <a:gd name="T30" fmla="*/ 0 w 569"/>
              <a:gd name="T31" fmla="*/ 787399 h 52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9"/>
              <a:gd name="T49" fmla="*/ 0 h 529"/>
              <a:gd name="T50" fmla="*/ 569 w 569"/>
              <a:gd name="T51" fmla="*/ 529 h 52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9" h="529">
                <a:moveTo>
                  <a:pt x="569" y="20"/>
                </a:moveTo>
                <a:cubicBezTo>
                  <a:pt x="548" y="28"/>
                  <a:pt x="530" y="39"/>
                  <a:pt x="509" y="47"/>
                </a:cubicBezTo>
                <a:cubicBezTo>
                  <a:pt x="483" y="38"/>
                  <a:pt x="454" y="42"/>
                  <a:pt x="428" y="33"/>
                </a:cubicBezTo>
                <a:cubicBezTo>
                  <a:pt x="421" y="30"/>
                  <a:pt x="421" y="19"/>
                  <a:pt x="415" y="13"/>
                </a:cubicBezTo>
                <a:cubicBezTo>
                  <a:pt x="409" y="7"/>
                  <a:pt x="402" y="4"/>
                  <a:pt x="395" y="0"/>
                </a:cubicBezTo>
                <a:cubicBezTo>
                  <a:pt x="372" y="8"/>
                  <a:pt x="363" y="23"/>
                  <a:pt x="341" y="33"/>
                </a:cubicBezTo>
                <a:cubicBezTo>
                  <a:pt x="325" y="40"/>
                  <a:pt x="299" y="48"/>
                  <a:pt x="281" y="53"/>
                </a:cubicBezTo>
                <a:cubicBezTo>
                  <a:pt x="276" y="67"/>
                  <a:pt x="257" y="142"/>
                  <a:pt x="254" y="147"/>
                </a:cubicBezTo>
                <a:cubicBezTo>
                  <a:pt x="246" y="159"/>
                  <a:pt x="226" y="158"/>
                  <a:pt x="214" y="167"/>
                </a:cubicBezTo>
                <a:cubicBezTo>
                  <a:pt x="193" y="184"/>
                  <a:pt x="175" y="206"/>
                  <a:pt x="160" y="228"/>
                </a:cubicBezTo>
                <a:cubicBezTo>
                  <a:pt x="166" y="330"/>
                  <a:pt x="184" y="393"/>
                  <a:pt x="201" y="489"/>
                </a:cubicBezTo>
                <a:cubicBezTo>
                  <a:pt x="190" y="520"/>
                  <a:pt x="183" y="508"/>
                  <a:pt x="160" y="529"/>
                </a:cubicBezTo>
                <a:cubicBezTo>
                  <a:pt x="136" y="521"/>
                  <a:pt x="125" y="514"/>
                  <a:pt x="100" y="522"/>
                </a:cubicBezTo>
                <a:cubicBezTo>
                  <a:pt x="87" y="520"/>
                  <a:pt x="73" y="521"/>
                  <a:pt x="60" y="516"/>
                </a:cubicBezTo>
                <a:cubicBezTo>
                  <a:pt x="54" y="514"/>
                  <a:pt x="52" y="505"/>
                  <a:pt x="47" y="502"/>
                </a:cubicBezTo>
                <a:cubicBezTo>
                  <a:pt x="33" y="494"/>
                  <a:pt x="15" y="496"/>
                  <a:pt x="0" y="496"/>
                </a:cubicBezTo>
              </a:path>
            </a:pathLst>
          </a:custGeom>
          <a:noFill/>
          <a:ln w="25400">
            <a:solidFill>
              <a:srgbClr val="3333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2117" name="Text Box 21"/>
          <p:cNvSpPr txBox="1">
            <a:spLocks noChangeArrowheads="1"/>
          </p:cNvSpPr>
          <p:nvPr/>
        </p:nvSpPr>
        <p:spPr bwMode="auto">
          <a:xfrm>
            <a:off x="5203553" y="2168525"/>
            <a:ext cx="67999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C3300"/>
                </a:solidFill>
                <a:latin typeface="Comic Sans MS" pitchFamily="66" charset="0"/>
              </a:rPr>
              <a:t>Kyiv</a:t>
            </a:r>
          </a:p>
        </p:txBody>
      </p:sp>
      <p:sp>
        <p:nvSpPr>
          <p:cNvPr id="132118" name="Line 22"/>
          <p:cNvSpPr>
            <a:spLocks noChangeShapeType="1"/>
          </p:cNvSpPr>
          <p:nvPr/>
        </p:nvSpPr>
        <p:spPr bwMode="auto">
          <a:xfrm flipH="1" flipV="1">
            <a:off x="5529263" y="2616200"/>
            <a:ext cx="198437" cy="5524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oval" w="med" len="med"/>
            <a:tailEnd type="none" w="sm" len="sm"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2119" name="Line 23"/>
          <p:cNvSpPr>
            <a:spLocks noChangeShapeType="1"/>
          </p:cNvSpPr>
          <p:nvPr/>
        </p:nvSpPr>
        <p:spPr bwMode="auto">
          <a:xfrm flipV="1">
            <a:off x="5592763" y="3732213"/>
            <a:ext cx="63500" cy="468312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 type="none" w="sm" len="sm"/>
            <a:tailEnd type="stealth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2120" name="Text Box 24"/>
          <p:cNvSpPr txBox="1">
            <a:spLocks noChangeArrowheads="1"/>
          </p:cNvSpPr>
          <p:nvPr/>
        </p:nvSpPr>
        <p:spPr bwMode="auto">
          <a:xfrm>
            <a:off x="6784975" y="2436813"/>
            <a:ext cx="17780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C3300"/>
                </a:solidFill>
                <a:latin typeface="Comic Sans MS" pitchFamily="66" charset="0"/>
              </a:rPr>
              <a:t>Novgorod</a:t>
            </a:r>
          </a:p>
        </p:txBody>
      </p:sp>
      <p:sp>
        <p:nvSpPr>
          <p:cNvPr id="132121" name="Line 25"/>
          <p:cNvSpPr>
            <a:spLocks noChangeShapeType="1"/>
          </p:cNvSpPr>
          <p:nvPr/>
        </p:nvSpPr>
        <p:spPr bwMode="auto">
          <a:xfrm>
            <a:off x="6475413" y="2471738"/>
            <a:ext cx="365125" cy="21272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oval" w="med" len="med"/>
            <a:tailEnd type="none" w="sm" len="sm"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2122" name="Rectangle 26"/>
          <p:cNvSpPr>
            <a:spLocks noChangeArrowheads="1"/>
          </p:cNvSpPr>
          <p:nvPr/>
        </p:nvSpPr>
        <p:spPr bwMode="auto">
          <a:xfrm>
            <a:off x="5861050" y="1281113"/>
            <a:ext cx="1203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FF9900"/>
                </a:solidFill>
                <a:latin typeface="Comic Sans MS" pitchFamily="66" charset="0"/>
              </a:rPr>
              <a:t>Norse</a:t>
            </a:r>
          </a:p>
        </p:txBody>
      </p:sp>
      <p:sp>
        <p:nvSpPr>
          <p:cNvPr id="132123" name="Line 27"/>
          <p:cNvSpPr>
            <a:spLocks noChangeShapeType="1"/>
          </p:cNvSpPr>
          <p:nvPr/>
        </p:nvSpPr>
        <p:spPr bwMode="auto">
          <a:xfrm>
            <a:off x="6311900" y="1790700"/>
            <a:ext cx="103188" cy="576263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 type="none" w="sm" len="sm"/>
            <a:tailEnd type="stealth" w="lg" len="lg"/>
          </a:ln>
          <a:effectLst>
            <a:outerShdw dist="17961" dir="2700000" algn="ctr" rotWithShape="0">
              <a:srgbClr val="FF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2124" name="Line 28"/>
          <p:cNvSpPr>
            <a:spLocks noChangeShapeType="1"/>
          </p:cNvSpPr>
          <p:nvPr/>
        </p:nvSpPr>
        <p:spPr bwMode="auto">
          <a:xfrm flipH="1">
            <a:off x="5824538" y="2517775"/>
            <a:ext cx="522287" cy="438150"/>
          </a:xfrm>
          <a:prstGeom prst="line">
            <a:avLst/>
          </a:prstGeom>
          <a:noFill/>
          <a:ln w="50800">
            <a:solidFill>
              <a:srgbClr val="FF9900"/>
            </a:solidFill>
            <a:round/>
            <a:headEnd type="none" w="sm" len="sm"/>
            <a:tailEnd type="stealth" w="lg" len="lg"/>
          </a:ln>
          <a:effectLst>
            <a:outerShdw dist="17961" dir="2700000" algn="ctr" rotWithShape="0">
              <a:srgbClr val="FF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15642A46-9BE2-409A-9A37-37A282A141D9}"/>
              </a:ext>
            </a:extLst>
          </p:cNvPr>
          <p:cNvSpPr txBox="1">
            <a:spLocks/>
          </p:cNvSpPr>
          <p:nvPr/>
        </p:nvSpPr>
        <p:spPr bwMode="auto">
          <a:xfrm>
            <a:off x="8047863" y="6340475"/>
            <a:ext cx="533400" cy="365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B723895A-4E45-4520-AC97-4ECA86290740}" type="slidenum"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4</a:t>
            </a:fld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/>
              <a:t>(</a:t>
            </a:r>
            <a:fld id="{60E17F09-E7A1-47EA-87D2-0367AC6DC4FD}" type="slidenum">
              <a:rPr lang="en-US" smtClean="0"/>
              <a:pPr/>
              <a:t>5</a:t>
            </a:fld>
            <a:r>
              <a:rPr lang="en-US" dirty="0"/>
              <a:t>)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82672" y="514680"/>
            <a:ext cx="4979988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2075" tIns="46038" rIns="92075" bIns="46038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The </a:t>
            </a:r>
            <a:r>
              <a:rPr lang="en-US" sz="2400" b="1" i="1" u="sng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Tatar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/>
              <a:t>(Mongolian) Period . . . 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55651" y="1644875"/>
            <a:ext cx="4775200" cy="452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2075" tIns="46038" rIns="92075" bIns="46038">
            <a:spAutoFit/>
          </a:bodyPr>
          <a:lstStyle/>
          <a:p>
            <a:pPr marL="339725" indent="-339725">
              <a:buFont typeface="Wingdings" pitchFamily="2" charset="2"/>
              <a:buChar char="Ø"/>
              <a:defRPr/>
            </a:pPr>
            <a:r>
              <a:rPr lang="en-US" sz="2400" b="1" dirty="0"/>
              <a:t>Mongolian </a:t>
            </a:r>
            <a:r>
              <a:rPr lang="en-US" sz="2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invasions</a:t>
            </a:r>
            <a:r>
              <a:rPr lang="en-US" sz="2400" b="1" dirty="0"/>
              <a:t> (ca. 1238-1240) . . . invaders from Asia (the “</a:t>
            </a:r>
            <a:r>
              <a:rPr lang="en-US" sz="2400" b="1" dirty="0">
                <a:solidFill>
                  <a:srgbClr val="FFC000"/>
                </a:solidFill>
              </a:rPr>
              <a:t>Golden Horde</a:t>
            </a:r>
            <a:r>
              <a:rPr lang="en-US" sz="2400" b="1" dirty="0"/>
              <a:t>,” “</a:t>
            </a:r>
            <a:r>
              <a:rPr lang="en-US" sz="2400" b="1" dirty="0">
                <a:solidFill>
                  <a:srgbClr val="FFC000"/>
                </a:solidFill>
              </a:rPr>
              <a:t>Tatar Yoke</a:t>
            </a:r>
            <a:r>
              <a:rPr lang="en-US" sz="2400" b="1" dirty="0"/>
              <a:t>”—until ca. 1480) . . . </a:t>
            </a:r>
            <a:r>
              <a:rPr lang="en-US" sz="2400" b="1" i="1" u="sng" dirty="0"/>
              <a:t>destroyed </a:t>
            </a:r>
            <a:r>
              <a:rPr lang="en-US" sz="2400" b="1" i="1" u="sng" dirty="0" err="1"/>
              <a:t>Kievan</a:t>
            </a:r>
            <a:r>
              <a:rPr lang="en-US" sz="2400" b="1" i="1" u="sng" dirty="0"/>
              <a:t> Rus </a:t>
            </a:r>
            <a:r>
              <a:rPr lang="en-US" sz="2400" b="1" dirty="0"/>
              <a:t>. . . Novgorod largely spared.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Created </a:t>
            </a:r>
            <a:r>
              <a:rPr lang="en-US" sz="2400" b="1" dirty="0">
                <a:solidFill>
                  <a:srgbClr val="FFC000"/>
                </a:solidFill>
              </a:rPr>
              <a:t>tribute states </a:t>
            </a:r>
            <a:r>
              <a:rPr lang="en-US" sz="2400" b="1" dirty="0"/>
              <a:t>ruled by Russian princes in service to Tatars . . . tribute heavy--famine, destruction . . . but church survived . . . </a:t>
            </a:r>
          </a:p>
        </p:txBody>
      </p:sp>
      <p:pic>
        <p:nvPicPr>
          <p:cNvPr id="23570" name="Picture 18" descr="Rus-Study-Color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7512" t="18642" r="56238" b="26389"/>
          <a:stretch>
            <a:fillRect/>
          </a:stretch>
        </p:blipFill>
        <p:spPr bwMode="auto">
          <a:xfrm>
            <a:off x="5024438" y="963613"/>
            <a:ext cx="3783012" cy="4432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5049166" y="4159250"/>
            <a:ext cx="112370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rgbClr val="000000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rgbClr val="3333FF"/>
                </a:solidFill>
                <a:latin typeface="Comic Sans MS" pitchFamily="66" charset="0"/>
              </a:rPr>
              <a:t>Dnieper</a:t>
            </a:r>
          </a:p>
          <a:p>
            <a:pPr algn="ctr">
              <a:defRPr/>
            </a:pPr>
            <a:r>
              <a:rPr lang="en-US" sz="2000" b="1" i="1" dirty="0">
                <a:solidFill>
                  <a:srgbClr val="3333FF"/>
                </a:solidFill>
                <a:latin typeface="Comic Sans MS" pitchFamily="66" charset="0"/>
              </a:rPr>
              <a:t>River</a:t>
            </a:r>
          </a:p>
        </p:txBody>
      </p:sp>
      <p:sp>
        <p:nvSpPr>
          <p:cNvPr id="76809" name="Freeform 20"/>
          <p:cNvSpPr>
            <a:spLocks/>
          </p:cNvSpPr>
          <p:nvPr/>
        </p:nvSpPr>
        <p:spPr bwMode="auto">
          <a:xfrm>
            <a:off x="5229225" y="2230438"/>
            <a:ext cx="1679575" cy="1630362"/>
          </a:xfrm>
          <a:custGeom>
            <a:avLst/>
            <a:gdLst>
              <a:gd name="T0" fmla="*/ 1573212 w 1058"/>
              <a:gd name="T1" fmla="*/ 141287 h 1027"/>
              <a:gd name="T2" fmla="*/ 1158875 w 1058"/>
              <a:gd name="T3" fmla="*/ 120650 h 1027"/>
              <a:gd name="T4" fmla="*/ 1095375 w 1058"/>
              <a:gd name="T5" fmla="*/ 141287 h 1027"/>
              <a:gd name="T6" fmla="*/ 1031875 w 1058"/>
              <a:gd name="T7" fmla="*/ 163512 h 1027"/>
              <a:gd name="T8" fmla="*/ 882650 w 1058"/>
              <a:gd name="T9" fmla="*/ 258762 h 1027"/>
              <a:gd name="T10" fmla="*/ 796925 w 1058"/>
              <a:gd name="T11" fmla="*/ 322262 h 1027"/>
              <a:gd name="T12" fmla="*/ 681037 w 1058"/>
              <a:gd name="T13" fmla="*/ 396875 h 1027"/>
              <a:gd name="T14" fmla="*/ 500062 w 1058"/>
              <a:gd name="T15" fmla="*/ 492125 h 1027"/>
              <a:gd name="T16" fmla="*/ 436562 w 1058"/>
              <a:gd name="T17" fmla="*/ 534987 h 1027"/>
              <a:gd name="T18" fmla="*/ 330200 w 1058"/>
              <a:gd name="T19" fmla="*/ 566737 h 1027"/>
              <a:gd name="T20" fmla="*/ 180975 w 1058"/>
              <a:gd name="T21" fmla="*/ 652462 h 1027"/>
              <a:gd name="T22" fmla="*/ 128587 w 1058"/>
              <a:gd name="T23" fmla="*/ 747712 h 1027"/>
              <a:gd name="T24" fmla="*/ 95250 w 1058"/>
              <a:gd name="T25" fmla="*/ 842962 h 1027"/>
              <a:gd name="T26" fmla="*/ 53975 w 1058"/>
              <a:gd name="T27" fmla="*/ 1046162 h 1027"/>
              <a:gd name="T28" fmla="*/ 0 w 1058"/>
              <a:gd name="T29" fmla="*/ 1173162 h 1027"/>
              <a:gd name="T30" fmla="*/ 22225 w 1058"/>
              <a:gd name="T31" fmla="*/ 1290637 h 1027"/>
              <a:gd name="T32" fmla="*/ 63500 w 1058"/>
              <a:gd name="T33" fmla="*/ 1354137 h 1027"/>
              <a:gd name="T34" fmla="*/ 255587 w 1058"/>
              <a:gd name="T35" fmla="*/ 1630362 h 1027"/>
              <a:gd name="T36" fmla="*/ 552450 w 1058"/>
              <a:gd name="T37" fmla="*/ 1577974 h 1027"/>
              <a:gd name="T38" fmla="*/ 658812 w 1058"/>
              <a:gd name="T39" fmla="*/ 1535112 h 1027"/>
              <a:gd name="T40" fmla="*/ 808037 w 1058"/>
              <a:gd name="T41" fmla="*/ 1439862 h 1027"/>
              <a:gd name="T42" fmla="*/ 862012 w 1058"/>
              <a:gd name="T43" fmla="*/ 1396999 h 1027"/>
              <a:gd name="T44" fmla="*/ 903287 w 1058"/>
              <a:gd name="T45" fmla="*/ 1343024 h 1027"/>
              <a:gd name="T46" fmla="*/ 936625 w 1058"/>
              <a:gd name="T47" fmla="*/ 1333499 h 1027"/>
              <a:gd name="T48" fmla="*/ 1063625 w 1058"/>
              <a:gd name="T49" fmla="*/ 1227137 h 1027"/>
              <a:gd name="T50" fmla="*/ 1265237 w 1058"/>
              <a:gd name="T51" fmla="*/ 1023937 h 1027"/>
              <a:gd name="T52" fmla="*/ 1425575 w 1058"/>
              <a:gd name="T53" fmla="*/ 822325 h 1027"/>
              <a:gd name="T54" fmla="*/ 1520825 w 1058"/>
              <a:gd name="T55" fmla="*/ 769937 h 1027"/>
              <a:gd name="T56" fmla="*/ 1616075 w 1058"/>
              <a:gd name="T57" fmla="*/ 641350 h 1027"/>
              <a:gd name="T58" fmla="*/ 1670050 w 1058"/>
              <a:gd name="T59" fmla="*/ 557212 h 1027"/>
              <a:gd name="T60" fmla="*/ 1679575 w 1058"/>
              <a:gd name="T61" fmla="*/ 503237 h 1027"/>
              <a:gd name="T62" fmla="*/ 1616075 w 1058"/>
              <a:gd name="T63" fmla="*/ 195262 h 1027"/>
              <a:gd name="T64" fmla="*/ 1573212 w 1058"/>
              <a:gd name="T65" fmla="*/ 141287 h 10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58"/>
              <a:gd name="T100" fmla="*/ 0 h 1027"/>
              <a:gd name="T101" fmla="*/ 1058 w 1058"/>
              <a:gd name="T102" fmla="*/ 1027 h 102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58" h="1027">
                <a:moveTo>
                  <a:pt x="991" y="89"/>
                </a:moveTo>
                <a:cubicBezTo>
                  <a:pt x="933" y="0"/>
                  <a:pt x="982" y="63"/>
                  <a:pt x="730" y="76"/>
                </a:cubicBezTo>
                <a:cubicBezTo>
                  <a:pt x="716" y="77"/>
                  <a:pt x="703" y="85"/>
                  <a:pt x="690" y="89"/>
                </a:cubicBezTo>
                <a:cubicBezTo>
                  <a:pt x="677" y="93"/>
                  <a:pt x="650" y="103"/>
                  <a:pt x="650" y="103"/>
                </a:cubicBezTo>
                <a:cubicBezTo>
                  <a:pt x="623" y="128"/>
                  <a:pt x="582" y="136"/>
                  <a:pt x="556" y="163"/>
                </a:cubicBezTo>
                <a:cubicBezTo>
                  <a:pt x="518" y="202"/>
                  <a:pt x="538" y="193"/>
                  <a:pt x="502" y="203"/>
                </a:cubicBezTo>
                <a:cubicBezTo>
                  <a:pt x="481" y="226"/>
                  <a:pt x="457" y="240"/>
                  <a:pt x="429" y="250"/>
                </a:cubicBezTo>
                <a:cubicBezTo>
                  <a:pt x="399" y="280"/>
                  <a:pt x="356" y="298"/>
                  <a:pt x="315" y="310"/>
                </a:cubicBezTo>
                <a:cubicBezTo>
                  <a:pt x="302" y="319"/>
                  <a:pt x="288" y="328"/>
                  <a:pt x="275" y="337"/>
                </a:cubicBezTo>
                <a:cubicBezTo>
                  <a:pt x="257" y="349"/>
                  <a:pt x="228" y="351"/>
                  <a:pt x="208" y="357"/>
                </a:cubicBezTo>
                <a:cubicBezTo>
                  <a:pt x="175" y="366"/>
                  <a:pt x="137" y="386"/>
                  <a:pt x="114" y="411"/>
                </a:cubicBezTo>
                <a:cubicBezTo>
                  <a:pt x="108" y="427"/>
                  <a:pt x="82" y="468"/>
                  <a:pt x="81" y="471"/>
                </a:cubicBezTo>
                <a:cubicBezTo>
                  <a:pt x="74" y="491"/>
                  <a:pt x="67" y="511"/>
                  <a:pt x="60" y="531"/>
                </a:cubicBezTo>
                <a:cubicBezTo>
                  <a:pt x="46" y="571"/>
                  <a:pt x="45" y="618"/>
                  <a:pt x="34" y="659"/>
                </a:cubicBezTo>
                <a:cubicBezTo>
                  <a:pt x="26" y="690"/>
                  <a:pt x="10" y="710"/>
                  <a:pt x="0" y="739"/>
                </a:cubicBezTo>
                <a:cubicBezTo>
                  <a:pt x="2" y="755"/>
                  <a:pt x="3" y="794"/>
                  <a:pt x="14" y="813"/>
                </a:cubicBezTo>
                <a:cubicBezTo>
                  <a:pt x="22" y="827"/>
                  <a:pt x="40" y="853"/>
                  <a:pt x="40" y="853"/>
                </a:cubicBezTo>
                <a:cubicBezTo>
                  <a:pt x="58" y="921"/>
                  <a:pt x="89" y="1002"/>
                  <a:pt x="161" y="1027"/>
                </a:cubicBezTo>
                <a:cubicBezTo>
                  <a:pt x="236" y="1022"/>
                  <a:pt x="281" y="1014"/>
                  <a:pt x="348" y="994"/>
                </a:cubicBezTo>
                <a:cubicBezTo>
                  <a:pt x="370" y="979"/>
                  <a:pt x="390" y="975"/>
                  <a:pt x="415" y="967"/>
                </a:cubicBezTo>
                <a:cubicBezTo>
                  <a:pt x="443" y="947"/>
                  <a:pt x="477" y="917"/>
                  <a:pt x="509" y="907"/>
                </a:cubicBezTo>
                <a:cubicBezTo>
                  <a:pt x="548" y="868"/>
                  <a:pt x="494" y="920"/>
                  <a:pt x="543" y="880"/>
                </a:cubicBezTo>
                <a:cubicBezTo>
                  <a:pt x="554" y="871"/>
                  <a:pt x="558" y="855"/>
                  <a:pt x="569" y="846"/>
                </a:cubicBezTo>
                <a:cubicBezTo>
                  <a:pt x="575" y="842"/>
                  <a:pt x="583" y="842"/>
                  <a:pt x="590" y="840"/>
                </a:cubicBezTo>
                <a:cubicBezTo>
                  <a:pt x="614" y="815"/>
                  <a:pt x="643" y="795"/>
                  <a:pt x="670" y="773"/>
                </a:cubicBezTo>
                <a:cubicBezTo>
                  <a:pt x="717" y="735"/>
                  <a:pt x="756" y="689"/>
                  <a:pt x="797" y="645"/>
                </a:cubicBezTo>
                <a:cubicBezTo>
                  <a:pt x="811" y="605"/>
                  <a:pt x="863" y="544"/>
                  <a:pt x="898" y="518"/>
                </a:cubicBezTo>
                <a:cubicBezTo>
                  <a:pt x="917" y="504"/>
                  <a:pt x="938" y="498"/>
                  <a:pt x="958" y="485"/>
                </a:cubicBezTo>
                <a:cubicBezTo>
                  <a:pt x="977" y="455"/>
                  <a:pt x="994" y="430"/>
                  <a:pt x="1018" y="404"/>
                </a:cubicBezTo>
                <a:cubicBezTo>
                  <a:pt x="1026" y="381"/>
                  <a:pt x="1034" y="367"/>
                  <a:pt x="1052" y="351"/>
                </a:cubicBezTo>
                <a:cubicBezTo>
                  <a:pt x="1054" y="340"/>
                  <a:pt x="1058" y="329"/>
                  <a:pt x="1058" y="317"/>
                </a:cubicBezTo>
                <a:cubicBezTo>
                  <a:pt x="1058" y="216"/>
                  <a:pt x="1046" y="204"/>
                  <a:pt x="1018" y="123"/>
                </a:cubicBezTo>
                <a:cubicBezTo>
                  <a:pt x="1013" y="109"/>
                  <a:pt x="1010" y="89"/>
                  <a:pt x="991" y="89"/>
                </a:cubicBezTo>
                <a:close/>
              </a:path>
            </a:pathLst>
          </a:custGeom>
          <a:solidFill>
            <a:srgbClr val="008000">
              <a:alpha val="49019"/>
            </a:srgb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6810" name="Freeform 21"/>
          <p:cNvSpPr>
            <a:spLocks/>
          </p:cNvSpPr>
          <p:nvPr/>
        </p:nvSpPr>
        <p:spPr bwMode="auto">
          <a:xfrm>
            <a:off x="5421313" y="2882900"/>
            <a:ext cx="903287" cy="839788"/>
          </a:xfrm>
          <a:custGeom>
            <a:avLst/>
            <a:gdLst>
              <a:gd name="T0" fmla="*/ 903287 w 569"/>
              <a:gd name="T1" fmla="*/ 31750 h 529"/>
              <a:gd name="T2" fmla="*/ 808037 w 569"/>
              <a:gd name="T3" fmla="*/ 74613 h 529"/>
              <a:gd name="T4" fmla="*/ 679450 w 569"/>
              <a:gd name="T5" fmla="*/ 52388 h 529"/>
              <a:gd name="T6" fmla="*/ 658812 w 569"/>
              <a:gd name="T7" fmla="*/ 20638 h 529"/>
              <a:gd name="T8" fmla="*/ 627062 w 569"/>
              <a:gd name="T9" fmla="*/ 0 h 529"/>
              <a:gd name="T10" fmla="*/ 541337 w 569"/>
              <a:gd name="T11" fmla="*/ 52388 h 529"/>
              <a:gd name="T12" fmla="*/ 446087 w 569"/>
              <a:gd name="T13" fmla="*/ 84138 h 529"/>
              <a:gd name="T14" fmla="*/ 403225 w 569"/>
              <a:gd name="T15" fmla="*/ 233363 h 529"/>
              <a:gd name="T16" fmla="*/ 339725 w 569"/>
              <a:gd name="T17" fmla="*/ 265113 h 529"/>
              <a:gd name="T18" fmla="*/ 254000 w 569"/>
              <a:gd name="T19" fmla="*/ 361950 h 529"/>
              <a:gd name="T20" fmla="*/ 319087 w 569"/>
              <a:gd name="T21" fmla="*/ 776288 h 529"/>
              <a:gd name="T22" fmla="*/ 254000 w 569"/>
              <a:gd name="T23" fmla="*/ 839788 h 529"/>
              <a:gd name="T24" fmla="*/ 158750 w 569"/>
              <a:gd name="T25" fmla="*/ 828675 h 529"/>
              <a:gd name="T26" fmla="*/ 95250 w 569"/>
              <a:gd name="T27" fmla="*/ 819150 h 529"/>
              <a:gd name="T28" fmla="*/ 74612 w 569"/>
              <a:gd name="T29" fmla="*/ 796925 h 529"/>
              <a:gd name="T30" fmla="*/ 0 w 569"/>
              <a:gd name="T31" fmla="*/ 787400 h 52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9"/>
              <a:gd name="T49" fmla="*/ 0 h 529"/>
              <a:gd name="T50" fmla="*/ 569 w 569"/>
              <a:gd name="T51" fmla="*/ 529 h 52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9" h="529">
                <a:moveTo>
                  <a:pt x="569" y="20"/>
                </a:moveTo>
                <a:cubicBezTo>
                  <a:pt x="548" y="28"/>
                  <a:pt x="530" y="39"/>
                  <a:pt x="509" y="47"/>
                </a:cubicBezTo>
                <a:cubicBezTo>
                  <a:pt x="483" y="38"/>
                  <a:pt x="454" y="42"/>
                  <a:pt x="428" y="33"/>
                </a:cubicBezTo>
                <a:cubicBezTo>
                  <a:pt x="421" y="30"/>
                  <a:pt x="421" y="19"/>
                  <a:pt x="415" y="13"/>
                </a:cubicBezTo>
                <a:cubicBezTo>
                  <a:pt x="409" y="7"/>
                  <a:pt x="402" y="4"/>
                  <a:pt x="395" y="0"/>
                </a:cubicBezTo>
                <a:cubicBezTo>
                  <a:pt x="372" y="8"/>
                  <a:pt x="363" y="23"/>
                  <a:pt x="341" y="33"/>
                </a:cubicBezTo>
                <a:cubicBezTo>
                  <a:pt x="325" y="40"/>
                  <a:pt x="299" y="48"/>
                  <a:pt x="281" y="53"/>
                </a:cubicBezTo>
                <a:cubicBezTo>
                  <a:pt x="276" y="67"/>
                  <a:pt x="257" y="142"/>
                  <a:pt x="254" y="147"/>
                </a:cubicBezTo>
                <a:cubicBezTo>
                  <a:pt x="246" y="159"/>
                  <a:pt x="226" y="158"/>
                  <a:pt x="214" y="167"/>
                </a:cubicBezTo>
                <a:cubicBezTo>
                  <a:pt x="193" y="184"/>
                  <a:pt x="175" y="206"/>
                  <a:pt x="160" y="228"/>
                </a:cubicBezTo>
                <a:cubicBezTo>
                  <a:pt x="166" y="330"/>
                  <a:pt x="184" y="393"/>
                  <a:pt x="201" y="489"/>
                </a:cubicBezTo>
                <a:cubicBezTo>
                  <a:pt x="190" y="520"/>
                  <a:pt x="183" y="508"/>
                  <a:pt x="160" y="529"/>
                </a:cubicBezTo>
                <a:cubicBezTo>
                  <a:pt x="136" y="521"/>
                  <a:pt x="125" y="514"/>
                  <a:pt x="100" y="522"/>
                </a:cubicBezTo>
                <a:cubicBezTo>
                  <a:pt x="87" y="520"/>
                  <a:pt x="73" y="521"/>
                  <a:pt x="60" y="516"/>
                </a:cubicBezTo>
                <a:cubicBezTo>
                  <a:pt x="54" y="514"/>
                  <a:pt x="52" y="505"/>
                  <a:pt x="47" y="502"/>
                </a:cubicBezTo>
                <a:cubicBezTo>
                  <a:pt x="33" y="494"/>
                  <a:pt x="15" y="496"/>
                  <a:pt x="0" y="496"/>
                </a:cubicBezTo>
              </a:path>
            </a:pathLst>
          </a:custGeom>
          <a:noFill/>
          <a:ln w="25400">
            <a:solidFill>
              <a:srgbClr val="3333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5159103" y="2308225"/>
            <a:ext cx="67999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folHlink"/>
                </a:solidFill>
                <a:latin typeface="Comic Sans MS" pitchFamily="66" charset="0"/>
              </a:rPr>
              <a:t>Kyiv</a:t>
            </a:r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 flipH="1" flipV="1">
            <a:off x="5484813" y="2659063"/>
            <a:ext cx="198437" cy="5524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med" len="med"/>
            <a:tailEnd type="none" w="sm" len="sm"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 flipV="1">
            <a:off x="5548313" y="3775075"/>
            <a:ext cx="63500" cy="468313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 type="none" w="sm" len="sm"/>
            <a:tailEnd type="stealth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6756400" y="2555875"/>
            <a:ext cx="13208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chemeClr val="folHlink"/>
                </a:solidFill>
                <a:latin typeface="Comic Sans MS" pitchFamily="66" charset="0"/>
              </a:rPr>
              <a:t>Novgorod</a:t>
            </a:r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6430963" y="2514600"/>
            <a:ext cx="365125" cy="2127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med" len="med"/>
            <a:tailEnd type="none" w="sm" len="sm"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>
            <a:off x="5307013" y="2768600"/>
            <a:ext cx="3289300" cy="1485900"/>
          </a:xfrm>
          <a:custGeom>
            <a:avLst/>
            <a:gdLst/>
            <a:ahLst/>
            <a:cxnLst>
              <a:cxn ang="0">
                <a:pos x="2056" y="656"/>
              </a:cxn>
              <a:cxn ang="0">
                <a:pos x="2000" y="632"/>
              </a:cxn>
              <a:cxn ang="0">
                <a:pos x="1936" y="600"/>
              </a:cxn>
              <a:cxn ang="0">
                <a:pos x="1864" y="568"/>
              </a:cxn>
              <a:cxn ang="0">
                <a:pos x="1808" y="544"/>
              </a:cxn>
              <a:cxn ang="0">
                <a:pos x="1752" y="504"/>
              </a:cxn>
              <a:cxn ang="0">
                <a:pos x="1704" y="488"/>
              </a:cxn>
              <a:cxn ang="0">
                <a:pos x="1656" y="472"/>
              </a:cxn>
              <a:cxn ang="0">
                <a:pos x="1600" y="456"/>
              </a:cxn>
              <a:cxn ang="0">
                <a:pos x="1552" y="440"/>
              </a:cxn>
              <a:cxn ang="0">
                <a:pos x="1504" y="432"/>
              </a:cxn>
              <a:cxn ang="0">
                <a:pos x="1456" y="416"/>
              </a:cxn>
              <a:cxn ang="0">
                <a:pos x="1400" y="408"/>
              </a:cxn>
              <a:cxn ang="0">
                <a:pos x="1352" y="400"/>
              </a:cxn>
              <a:cxn ang="0">
                <a:pos x="1304" y="392"/>
              </a:cxn>
              <a:cxn ang="0">
                <a:pos x="1232" y="376"/>
              </a:cxn>
              <a:cxn ang="0">
                <a:pos x="1184" y="368"/>
              </a:cxn>
              <a:cxn ang="0">
                <a:pos x="1136" y="352"/>
              </a:cxn>
              <a:cxn ang="0">
                <a:pos x="1088" y="336"/>
              </a:cxn>
              <a:cxn ang="0">
                <a:pos x="1040" y="304"/>
              </a:cxn>
              <a:cxn ang="0">
                <a:pos x="992" y="272"/>
              </a:cxn>
              <a:cxn ang="0">
                <a:pos x="936" y="248"/>
              </a:cxn>
              <a:cxn ang="0">
                <a:pos x="896" y="216"/>
              </a:cxn>
              <a:cxn ang="0">
                <a:pos x="888" y="168"/>
              </a:cxn>
              <a:cxn ang="0">
                <a:pos x="888" y="120"/>
              </a:cxn>
              <a:cxn ang="0">
                <a:pos x="872" y="72"/>
              </a:cxn>
              <a:cxn ang="0">
                <a:pos x="848" y="24"/>
              </a:cxn>
              <a:cxn ang="0">
                <a:pos x="800" y="8"/>
              </a:cxn>
              <a:cxn ang="0">
                <a:pos x="752" y="0"/>
              </a:cxn>
              <a:cxn ang="0">
                <a:pos x="720" y="24"/>
              </a:cxn>
              <a:cxn ang="0">
                <a:pos x="696" y="80"/>
              </a:cxn>
              <a:cxn ang="0">
                <a:pos x="688" y="128"/>
              </a:cxn>
              <a:cxn ang="0">
                <a:pos x="688" y="176"/>
              </a:cxn>
              <a:cxn ang="0">
                <a:pos x="672" y="224"/>
              </a:cxn>
              <a:cxn ang="0">
                <a:pos x="624" y="256"/>
              </a:cxn>
              <a:cxn ang="0">
                <a:pos x="576" y="280"/>
              </a:cxn>
              <a:cxn ang="0">
                <a:pos x="528" y="296"/>
              </a:cxn>
              <a:cxn ang="0">
                <a:pos x="480" y="296"/>
              </a:cxn>
              <a:cxn ang="0">
                <a:pos x="424" y="304"/>
              </a:cxn>
              <a:cxn ang="0">
                <a:pos x="376" y="312"/>
              </a:cxn>
              <a:cxn ang="0">
                <a:pos x="320" y="312"/>
              </a:cxn>
              <a:cxn ang="0">
                <a:pos x="294" y="339"/>
              </a:cxn>
              <a:cxn ang="0">
                <a:pos x="240" y="346"/>
              </a:cxn>
              <a:cxn ang="0">
                <a:pos x="180" y="346"/>
              </a:cxn>
              <a:cxn ang="0">
                <a:pos x="128" y="304"/>
              </a:cxn>
              <a:cxn ang="0">
                <a:pos x="80" y="304"/>
              </a:cxn>
              <a:cxn ang="0">
                <a:pos x="32" y="328"/>
              </a:cxn>
              <a:cxn ang="0">
                <a:pos x="0" y="376"/>
              </a:cxn>
              <a:cxn ang="0">
                <a:pos x="0" y="424"/>
              </a:cxn>
              <a:cxn ang="0">
                <a:pos x="16" y="472"/>
              </a:cxn>
              <a:cxn ang="0">
                <a:pos x="56" y="504"/>
              </a:cxn>
              <a:cxn ang="0">
                <a:pos x="104" y="544"/>
              </a:cxn>
              <a:cxn ang="0">
                <a:pos x="152" y="568"/>
              </a:cxn>
              <a:cxn ang="0">
                <a:pos x="184" y="600"/>
              </a:cxn>
              <a:cxn ang="0">
                <a:pos x="224" y="640"/>
              </a:cxn>
              <a:cxn ang="0">
                <a:pos x="272" y="680"/>
              </a:cxn>
              <a:cxn ang="0">
                <a:pos x="336" y="728"/>
              </a:cxn>
              <a:cxn ang="0">
                <a:pos x="376" y="752"/>
              </a:cxn>
              <a:cxn ang="0">
                <a:pos x="432" y="792"/>
              </a:cxn>
              <a:cxn ang="0">
                <a:pos x="480" y="824"/>
              </a:cxn>
              <a:cxn ang="0">
                <a:pos x="528" y="872"/>
              </a:cxn>
              <a:cxn ang="0">
                <a:pos x="568" y="920"/>
              </a:cxn>
              <a:cxn ang="0">
                <a:pos x="584" y="928"/>
              </a:cxn>
            </a:cxnLst>
            <a:rect l="0" t="0" r="r" b="b"/>
            <a:pathLst>
              <a:path w="2072" h="936">
                <a:moveTo>
                  <a:pt x="2072" y="688"/>
                </a:moveTo>
                <a:lnTo>
                  <a:pt x="2056" y="656"/>
                </a:lnTo>
                <a:lnTo>
                  <a:pt x="2032" y="640"/>
                </a:lnTo>
                <a:lnTo>
                  <a:pt x="2000" y="632"/>
                </a:lnTo>
                <a:lnTo>
                  <a:pt x="1976" y="616"/>
                </a:lnTo>
                <a:lnTo>
                  <a:pt x="1936" y="600"/>
                </a:lnTo>
                <a:lnTo>
                  <a:pt x="1896" y="584"/>
                </a:lnTo>
                <a:lnTo>
                  <a:pt x="1864" y="568"/>
                </a:lnTo>
                <a:lnTo>
                  <a:pt x="1832" y="560"/>
                </a:lnTo>
                <a:lnTo>
                  <a:pt x="1808" y="544"/>
                </a:lnTo>
                <a:lnTo>
                  <a:pt x="1776" y="528"/>
                </a:lnTo>
                <a:lnTo>
                  <a:pt x="1752" y="504"/>
                </a:lnTo>
                <a:lnTo>
                  <a:pt x="1728" y="496"/>
                </a:lnTo>
                <a:lnTo>
                  <a:pt x="1704" y="488"/>
                </a:lnTo>
                <a:lnTo>
                  <a:pt x="1680" y="480"/>
                </a:lnTo>
                <a:lnTo>
                  <a:pt x="1656" y="472"/>
                </a:lnTo>
                <a:lnTo>
                  <a:pt x="1632" y="464"/>
                </a:lnTo>
                <a:lnTo>
                  <a:pt x="1600" y="456"/>
                </a:lnTo>
                <a:lnTo>
                  <a:pt x="1576" y="448"/>
                </a:lnTo>
                <a:lnTo>
                  <a:pt x="1552" y="440"/>
                </a:lnTo>
                <a:lnTo>
                  <a:pt x="1528" y="440"/>
                </a:lnTo>
                <a:lnTo>
                  <a:pt x="1504" y="432"/>
                </a:lnTo>
                <a:lnTo>
                  <a:pt x="1480" y="424"/>
                </a:lnTo>
                <a:lnTo>
                  <a:pt x="1456" y="416"/>
                </a:lnTo>
                <a:lnTo>
                  <a:pt x="1432" y="408"/>
                </a:lnTo>
                <a:lnTo>
                  <a:pt x="1400" y="408"/>
                </a:lnTo>
                <a:lnTo>
                  <a:pt x="1376" y="408"/>
                </a:lnTo>
                <a:lnTo>
                  <a:pt x="1352" y="400"/>
                </a:lnTo>
                <a:lnTo>
                  <a:pt x="1328" y="400"/>
                </a:lnTo>
                <a:lnTo>
                  <a:pt x="1304" y="392"/>
                </a:lnTo>
                <a:lnTo>
                  <a:pt x="1280" y="384"/>
                </a:lnTo>
                <a:lnTo>
                  <a:pt x="1232" y="376"/>
                </a:lnTo>
                <a:lnTo>
                  <a:pt x="1208" y="376"/>
                </a:lnTo>
                <a:lnTo>
                  <a:pt x="1184" y="368"/>
                </a:lnTo>
                <a:lnTo>
                  <a:pt x="1160" y="352"/>
                </a:lnTo>
                <a:lnTo>
                  <a:pt x="1136" y="352"/>
                </a:lnTo>
                <a:lnTo>
                  <a:pt x="1112" y="344"/>
                </a:lnTo>
                <a:lnTo>
                  <a:pt x="1088" y="336"/>
                </a:lnTo>
                <a:lnTo>
                  <a:pt x="1064" y="320"/>
                </a:lnTo>
                <a:lnTo>
                  <a:pt x="1040" y="304"/>
                </a:lnTo>
                <a:lnTo>
                  <a:pt x="1016" y="288"/>
                </a:lnTo>
                <a:lnTo>
                  <a:pt x="992" y="272"/>
                </a:lnTo>
                <a:lnTo>
                  <a:pt x="960" y="256"/>
                </a:lnTo>
                <a:lnTo>
                  <a:pt x="936" y="248"/>
                </a:lnTo>
                <a:lnTo>
                  <a:pt x="920" y="224"/>
                </a:lnTo>
                <a:lnTo>
                  <a:pt x="896" y="216"/>
                </a:lnTo>
                <a:lnTo>
                  <a:pt x="888" y="192"/>
                </a:lnTo>
                <a:lnTo>
                  <a:pt x="888" y="168"/>
                </a:lnTo>
                <a:lnTo>
                  <a:pt x="888" y="144"/>
                </a:lnTo>
                <a:lnTo>
                  <a:pt x="888" y="120"/>
                </a:lnTo>
                <a:lnTo>
                  <a:pt x="888" y="96"/>
                </a:lnTo>
                <a:lnTo>
                  <a:pt x="872" y="72"/>
                </a:lnTo>
                <a:lnTo>
                  <a:pt x="864" y="48"/>
                </a:lnTo>
                <a:lnTo>
                  <a:pt x="848" y="24"/>
                </a:lnTo>
                <a:lnTo>
                  <a:pt x="824" y="16"/>
                </a:lnTo>
                <a:lnTo>
                  <a:pt x="800" y="8"/>
                </a:lnTo>
                <a:lnTo>
                  <a:pt x="776" y="0"/>
                </a:lnTo>
                <a:lnTo>
                  <a:pt x="752" y="0"/>
                </a:lnTo>
                <a:lnTo>
                  <a:pt x="728" y="0"/>
                </a:lnTo>
                <a:lnTo>
                  <a:pt x="720" y="24"/>
                </a:lnTo>
                <a:lnTo>
                  <a:pt x="704" y="48"/>
                </a:lnTo>
                <a:lnTo>
                  <a:pt x="696" y="80"/>
                </a:lnTo>
                <a:lnTo>
                  <a:pt x="696" y="104"/>
                </a:lnTo>
                <a:lnTo>
                  <a:pt x="688" y="128"/>
                </a:lnTo>
                <a:lnTo>
                  <a:pt x="688" y="152"/>
                </a:lnTo>
                <a:lnTo>
                  <a:pt x="688" y="176"/>
                </a:lnTo>
                <a:lnTo>
                  <a:pt x="680" y="200"/>
                </a:lnTo>
                <a:lnTo>
                  <a:pt x="672" y="224"/>
                </a:lnTo>
                <a:lnTo>
                  <a:pt x="648" y="240"/>
                </a:lnTo>
                <a:lnTo>
                  <a:pt x="624" y="256"/>
                </a:lnTo>
                <a:lnTo>
                  <a:pt x="600" y="272"/>
                </a:lnTo>
                <a:lnTo>
                  <a:pt x="576" y="280"/>
                </a:lnTo>
                <a:lnTo>
                  <a:pt x="552" y="296"/>
                </a:lnTo>
                <a:lnTo>
                  <a:pt x="528" y="296"/>
                </a:lnTo>
                <a:lnTo>
                  <a:pt x="504" y="296"/>
                </a:lnTo>
                <a:lnTo>
                  <a:pt x="480" y="296"/>
                </a:lnTo>
                <a:lnTo>
                  <a:pt x="456" y="296"/>
                </a:lnTo>
                <a:lnTo>
                  <a:pt x="424" y="304"/>
                </a:lnTo>
                <a:lnTo>
                  <a:pt x="400" y="304"/>
                </a:lnTo>
                <a:lnTo>
                  <a:pt x="376" y="312"/>
                </a:lnTo>
                <a:lnTo>
                  <a:pt x="327" y="339"/>
                </a:lnTo>
                <a:lnTo>
                  <a:pt x="320" y="312"/>
                </a:lnTo>
                <a:lnTo>
                  <a:pt x="280" y="339"/>
                </a:lnTo>
                <a:lnTo>
                  <a:pt x="294" y="339"/>
                </a:lnTo>
                <a:lnTo>
                  <a:pt x="254" y="339"/>
                </a:lnTo>
                <a:lnTo>
                  <a:pt x="240" y="346"/>
                </a:lnTo>
                <a:lnTo>
                  <a:pt x="200" y="352"/>
                </a:lnTo>
                <a:lnTo>
                  <a:pt x="180" y="346"/>
                </a:lnTo>
                <a:lnTo>
                  <a:pt x="133" y="326"/>
                </a:lnTo>
                <a:lnTo>
                  <a:pt x="128" y="304"/>
                </a:lnTo>
                <a:lnTo>
                  <a:pt x="104" y="304"/>
                </a:lnTo>
                <a:lnTo>
                  <a:pt x="80" y="304"/>
                </a:lnTo>
                <a:lnTo>
                  <a:pt x="56" y="312"/>
                </a:lnTo>
                <a:lnTo>
                  <a:pt x="32" y="328"/>
                </a:lnTo>
                <a:lnTo>
                  <a:pt x="16" y="352"/>
                </a:lnTo>
                <a:lnTo>
                  <a:pt x="0" y="376"/>
                </a:lnTo>
                <a:lnTo>
                  <a:pt x="0" y="400"/>
                </a:lnTo>
                <a:lnTo>
                  <a:pt x="0" y="424"/>
                </a:lnTo>
                <a:lnTo>
                  <a:pt x="0" y="448"/>
                </a:lnTo>
                <a:lnTo>
                  <a:pt x="16" y="472"/>
                </a:lnTo>
                <a:lnTo>
                  <a:pt x="32" y="496"/>
                </a:lnTo>
                <a:lnTo>
                  <a:pt x="56" y="504"/>
                </a:lnTo>
                <a:lnTo>
                  <a:pt x="72" y="528"/>
                </a:lnTo>
                <a:lnTo>
                  <a:pt x="104" y="544"/>
                </a:lnTo>
                <a:lnTo>
                  <a:pt x="128" y="560"/>
                </a:lnTo>
                <a:lnTo>
                  <a:pt x="152" y="568"/>
                </a:lnTo>
                <a:lnTo>
                  <a:pt x="160" y="592"/>
                </a:lnTo>
                <a:lnTo>
                  <a:pt x="184" y="600"/>
                </a:lnTo>
                <a:lnTo>
                  <a:pt x="200" y="624"/>
                </a:lnTo>
                <a:lnTo>
                  <a:pt x="224" y="640"/>
                </a:lnTo>
                <a:lnTo>
                  <a:pt x="248" y="656"/>
                </a:lnTo>
                <a:lnTo>
                  <a:pt x="272" y="680"/>
                </a:lnTo>
                <a:lnTo>
                  <a:pt x="304" y="712"/>
                </a:lnTo>
                <a:lnTo>
                  <a:pt x="336" y="728"/>
                </a:lnTo>
                <a:lnTo>
                  <a:pt x="352" y="752"/>
                </a:lnTo>
                <a:lnTo>
                  <a:pt x="376" y="752"/>
                </a:lnTo>
                <a:lnTo>
                  <a:pt x="400" y="768"/>
                </a:lnTo>
                <a:lnTo>
                  <a:pt x="432" y="792"/>
                </a:lnTo>
                <a:lnTo>
                  <a:pt x="456" y="808"/>
                </a:lnTo>
                <a:lnTo>
                  <a:pt x="480" y="824"/>
                </a:lnTo>
                <a:lnTo>
                  <a:pt x="504" y="848"/>
                </a:lnTo>
                <a:lnTo>
                  <a:pt x="528" y="872"/>
                </a:lnTo>
                <a:lnTo>
                  <a:pt x="544" y="896"/>
                </a:lnTo>
                <a:lnTo>
                  <a:pt x="568" y="920"/>
                </a:lnTo>
                <a:lnTo>
                  <a:pt x="592" y="936"/>
                </a:lnTo>
                <a:lnTo>
                  <a:pt x="584" y="928"/>
                </a:lnTo>
              </a:path>
            </a:pathLst>
          </a:custGeom>
          <a:noFill/>
          <a:ln w="50800" cap="rnd" cmpd="sng">
            <a:solidFill>
              <a:srgbClr val="CC00CC"/>
            </a:solidFill>
            <a:prstDash val="solid"/>
            <a:round/>
            <a:headEnd type="none" w="sm" len="sm"/>
            <a:tailEnd type="stealth" w="med" len="lg"/>
          </a:ln>
          <a:effectLst>
            <a:outerShdw dist="17961" dir="2700000" algn="ctr" rotWithShape="0">
              <a:srgbClr val="FFFF0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 rot="1200000">
            <a:off x="7572375" y="3135313"/>
            <a:ext cx="1173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Tatars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1B3889A7-582C-413C-844B-56A62EBEF970}"/>
              </a:ext>
            </a:extLst>
          </p:cNvPr>
          <p:cNvSpPr txBox="1">
            <a:spLocks/>
          </p:cNvSpPr>
          <p:nvPr/>
        </p:nvSpPr>
        <p:spPr bwMode="auto">
          <a:xfrm>
            <a:off x="8062913" y="6294437"/>
            <a:ext cx="533400" cy="365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B723895A-4E45-4520-AC97-4ECA86290740}" type="slidenum"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5</a:t>
            </a:fld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(</a:t>
            </a:r>
            <a:fld id="{E8AEA36E-37D9-44B3-A165-7EA680410F6F}" type="slidenum">
              <a:rPr lang="en-US" smtClean="0"/>
              <a:pPr/>
              <a:t>6</a:t>
            </a:fld>
            <a:r>
              <a:rPr lang="en-US"/>
              <a:t>)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207962" y="518774"/>
            <a:ext cx="914400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2075" tIns="46038" rIns="92075" bIns="46038">
            <a:spAutoFit/>
          </a:bodyPr>
          <a:lstStyle/>
          <a:p>
            <a:pPr marL="339725" indent="-339725">
              <a:buFont typeface="Wingdings" pitchFamily="2" charset="2"/>
              <a:buChar char="Ø"/>
              <a:defRPr/>
            </a:pP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Impact</a:t>
            </a:r>
            <a:r>
              <a:rPr lang="en-US" sz="2400" b="1" dirty="0"/>
              <a:t> on Russian development . . . eastern focus, isolation from West . . . authoritarian mindset?? </a:t>
            </a:r>
          </a:p>
        </p:txBody>
      </p:sp>
      <p:pic>
        <p:nvPicPr>
          <p:cNvPr id="133126" name="Picture 6" descr="Rus-Study-Color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7512" t="18642" r="56238" b="26389"/>
          <a:stretch>
            <a:fillRect/>
          </a:stretch>
        </p:blipFill>
        <p:spPr bwMode="auto">
          <a:xfrm>
            <a:off x="5056188" y="1620838"/>
            <a:ext cx="3783012" cy="4432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7831" name="Freeform 8"/>
          <p:cNvSpPr>
            <a:spLocks/>
          </p:cNvSpPr>
          <p:nvPr/>
        </p:nvSpPr>
        <p:spPr bwMode="auto">
          <a:xfrm>
            <a:off x="5260975" y="2887663"/>
            <a:ext cx="1679575" cy="1630362"/>
          </a:xfrm>
          <a:custGeom>
            <a:avLst/>
            <a:gdLst>
              <a:gd name="T0" fmla="*/ 1573212 w 1058"/>
              <a:gd name="T1" fmla="*/ 141287 h 1027"/>
              <a:gd name="T2" fmla="*/ 1158875 w 1058"/>
              <a:gd name="T3" fmla="*/ 120650 h 1027"/>
              <a:gd name="T4" fmla="*/ 1095375 w 1058"/>
              <a:gd name="T5" fmla="*/ 141287 h 1027"/>
              <a:gd name="T6" fmla="*/ 1031875 w 1058"/>
              <a:gd name="T7" fmla="*/ 163512 h 1027"/>
              <a:gd name="T8" fmla="*/ 882650 w 1058"/>
              <a:gd name="T9" fmla="*/ 258762 h 1027"/>
              <a:gd name="T10" fmla="*/ 796925 w 1058"/>
              <a:gd name="T11" fmla="*/ 322262 h 1027"/>
              <a:gd name="T12" fmla="*/ 681037 w 1058"/>
              <a:gd name="T13" fmla="*/ 396875 h 1027"/>
              <a:gd name="T14" fmla="*/ 500062 w 1058"/>
              <a:gd name="T15" fmla="*/ 492125 h 1027"/>
              <a:gd name="T16" fmla="*/ 436562 w 1058"/>
              <a:gd name="T17" fmla="*/ 534987 h 1027"/>
              <a:gd name="T18" fmla="*/ 330200 w 1058"/>
              <a:gd name="T19" fmla="*/ 566737 h 1027"/>
              <a:gd name="T20" fmla="*/ 180975 w 1058"/>
              <a:gd name="T21" fmla="*/ 652462 h 1027"/>
              <a:gd name="T22" fmla="*/ 128587 w 1058"/>
              <a:gd name="T23" fmla="*/ 747712 h 1027"/>
              <a:gd name="T24" fmla="*/ 95250 w 1058"/>
              <a:gd name="T25" fmla="*/ 842962 h 1027"/>
              <a:gd name="T26" fmla="*/ 53975 w 1058"/>
              <a:gd name="T27" fmla="*/ 1046162 h 1027"/>
              <a:gd name="T28" fmla="*/ 0 w 1058"/>
              <a:gd name="T29" fmla="*/ 1173162 h 1027"/>
              <a:gd name="T30" fmla="*/ 22225 w 1058"/>
              <a:gd name="T31" fmla="*/ 1290637 h 1027"/>
              <a:gd name="T32" fmla="*/ 63500 w 1058"/>
              <a:gd name="T33" fmla="*/ 1354137 h 1027"/>
              <a:gd name="T34" fmla="*/ 255587 w 1058"/>
              <a:gd name="T35" fmla="*/ 1630362 h 1027"/>
              <a:gd name="T36" fmla="*/ 552450 w 1058"/>
              <a:gd name="T37" fmla="*/ 1577974 h 1027"/>
              <a:gd name="T38" fmla="*/ 658812 w 1058"/>
              <a:gd name="T39" fmla="*/ 1535112 h 1027"/>
              <a:gd name="T40" fmla="*/ 808037 w 1058"/>
              <a:gd name="T41" fmla="*/ 1439862 h 1027"/>
              <a:gd name="T42" fmla="*/ 862012 w 1058"/>
              <a:gd name="T43" fmla="*/ 1396999 h 1027"/>
              <a:gd name="T44" fmla="*/ 903287 w 1058"/>
              <a:gd name="T45" fmla="*/ 1343024 h 1027"/>
              <a:gd name="T46" fmla="*/ 936625 w 1058"/>
              <a:gd name="T47" fmla="*/ 1333499 h 1027"/>
              <a:gd name="T48" fmla="*/ 1063625 w 1058"/>
              <a:gd name="T49" fmla="*/ 1227137 h 1027"/>
              <a:gd name="T50" fmla="*/ 1265237 w 1058"/>
              <a:gd name="T51" fmla="*/ 1023937 h 1027"/>
              <a:gd name="T52" fmla="*/ 1425575 w 1058"/>
              <a:gd name="T53" fmla="*/ 822325 h 1027"/>
              <a:gd name="T54" fmla="*/ 1520825 w 1058"/>
              <a:gd name="T55" fmla="*/ 769937 h 1027"/>
              <a:gd name="T56" fmla="*/ 1616075 w 1058"/>
              <a:gd name="T57" fmla="*/ 641350 h 1027"/>
              <a:gd name="T58" fmla="*/ 1670050 w 1058"/>
              <a:gd name="T59" fmla="*/ 557212 h 1027"/>
              <a:gd name="T60" fmla="*/ 1679575 w 1058"/>
              <a:gd name="T61" fmla="*/ 503237 h 1027"/>
              <a:gd name="T62" fmla="*/ 1616075 w 1058"/>
              <a:gd name="T63" fmla="*/ 195262 h 1027"/>
              <a:gd name="T64" fmla="*/ 1573212 w 1058"/>
              <a:gd name="T65" fmla="*/ 141287 h 10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58"/>
              <a:gd name="T100" fmla="*/ 0 h 1027"/>
              <a:gd name="T101" fmla="*/ 1058 w 1058"/>
              <a:gd name="T102" fmla="*/ 1027 h 102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58" h="1027">
                <a:moveTo>
                  <a:pt x="991" y="89"/>
                </a:moveTo>
                <a:cubicBezTo>
                  <a:pt x="933" y="0"/>
                  <a:pt x="982" y="63"/>
                  <a:pt x="730" y="76"/>
                </a:cubicBezTo>
                <a:cubicBezTo>
                  <a:pt x="716" y="77"/>
                  <a:pt x="703" y="85"/>
                  <a:pt x="690" y="89"/>
                </a:cubicBezTo>
                <a:cubicBezTo>
                  <a:pt x="677" y="93"/>
                  <a:pt x="650" y="103"/>
                  <a:pt x="650" y="103"/>
                </a:cubicBezTo>
                <a:cubicBezTo>
                  <a:pt x="623" y="128"/>
                  <a:pt x="582" y="136"/>
                  <a:pt x="556" y="163"/>
                </a:cubicBezTo>
                <a:cubicBezTo>
                  <a:pt x="518" y="202"/>
                  <a:pt x="538" y="193"/>
                  <a:pt x="502" y="203"/>
                </a:cubicBezTo>
                <a:cubicBezTo>
                  <a:pt x="481" y="226"/>
                  <a:pt x="457" y="240"/>
                  <a:pt x="429" y="250"/>
                </a:cubicBezTo>
                <a:cubicBezTo>
                  <a:pt x="399" y="280"/>
                  <a:pt x="356" y="298"/>
                  <a:pt x="315" y="310"/>
                </a:cubicBezTo>
                <a:cubicBezTo>
                  <a:pt x="302" y="319"/>
                  <a:pt x="288" y="328"/>
                  <a:pt x="275" y="337"/>
                </a:cubicBezTo>
                <a:cubicBezTo>
                  <a:pt x="257" y="349"/>
                  <a:pt x="228" y="351"/>
                  <a:pt x="208" y="357"/>
                </a:cubicBezTo>
                <a:cubicBezTo>
                  <a:pt x="175" y="366"/>
                  <a:pt x="137" y="386"/>
                  <a:pt x="114" y="411"/>
                </a:cubicBezTo>
                <a:cubicBezTo>
                  <a:pt x="108" y="427"/>
                  <a:pt x="82" y="468"/>
                  <a:pt x="81" y="471"/>
                </a:cubicBezTo>
                <a:cubicBezTo>
                  <a:pt x="74" y="491"/>
                  <a:pt x="67" y="511"/>
                  <a:pt x="60" y="531"/>
                </a:cubicBezTo>
                <a:cubicBezTo>
                  <a:pt x="46" y="571"/>
                  <a:pt x="45" y="618"/>
                  <a:pt x="34" y="659"/>
                </a:cubicBezTo>
                <a:cubicBezTo>
                  <a:pt x="26" y="690"/>
                  <a:pt x="10" y="710"/>
                  <a:pt x="0" y="739"/>
                </a:cubicBezTo>
                <a:cubicBezTo>
                  <a:pt x="2" y="755"/>
                  <a:pt x="3" y="794"/>
                  <a:pt x="14" y="813"/>
                </a:cubicBezTo>
                <a:cubicBezTo>
                  <a:pt x="22" y="827"/>
                  <a:pt x="40" y="853"/>
                  <a:pt x="40" y="853"/>
                </a:cubicBezTo>
                <a:cubicBezTo>
                  <a:pt x="58" y="921"/>
                  <a:pt x="89" y="1002"/>
                  <a:pt x="161" y="1027"/>
                </a:cubicBezTo>
                <a:cubicBezTo>
                  <a:pt x="236" y="1022"/>
                  <a:pt x="281" y="1014"/>
                  <a:pt x="348" y="994"/>
                </a:cubicBezTo>
                <a:cubicBezTo>
                  <a:pt x="370" y="979"/>
                  <a:pt x="390" y="975"/>
                  <a:pt x="415" y="967"/>
                </a:cubicBezTo>
                <a:cubicBezTo>
                  <a:pt x="443" y="947"/>
                  <a:pt x="477" y="917"/>
                  <a:pt x="509" y="907"/>
                </a:cubicBezTo>
                <a:cubicBezTo>
                  <a:pt x="548" y="868"/>
                  <a:pt x="494" y="920"/>
                  <a:pt x="543" y="880"/>
                </a:cubicBezTo>
                <a:cubicBezTo>
                  <a:pt x="554" y="871"/>
                  <a:pt x="558" y="855"/>
                  <a:pt x="569" y="846"/>
                </a:cubicBezTo>
                <a:cubicBezTo>
                  <a:pt x="575" y="842"/>
                  <a:pt x="583" y="842"/>
                  <a:pt x="590" y="840"/>
                </a:cubicBezTo>
                <a:cubicBezTo>
                  <a:pt x="614" y="815"/>
                  <a:pt x="643" y="795"/>
                  <a:pt x="670" y="773"/>
                </a:cubicBezTo>
                <a:cubicBezTo>
                  <a:pt x="717" y="735"/>
                  <a:pt x="756" y="689"/>
                  <a:pt x="797" y="645"/>
                </a:cubicBezTo>
                <a:cubicBezTo>
                  <a:pt x="811" y="605"/>
                  <a:pt x="863" y="544"/>
                  <a:pt x="898" y="518"/>
                </a:cubicBezTo>
                <a:cubicBezTo>
                  <a:pt x="917" y="504"/>
                  <a:pt x="938" y="498"/>
                  <a:pt x="958" y="485"/>
                </a:cubicBezTo>
                <a:cubicBezTo>
                  <a:pt x="977" y="455"/>
                  <a:pt x="994" y="430"/>
                  <a:pt x="1018" y="404"/>
                </a:cubicBezTo>
                <a:cubicBezTo>
                  <a:pt x="1026" y="381"/>
                  <a:pt x="1034" y="367"/>
                  <a:pt x="1052" y="351"/>
                </a:cubicBezTo>
                <a:cubicBezTo>
                  <a:pt x="1054" y="340"/>
                  <a:pt x="1058" y="329"/>
                  <a:pt x="1058" y="317"/>
                </a:cubicBezTo>
                <a:cubicBezTo>
                  <a:pt x="1058" y="216"/>
                  <a:pt x="1046" y="204"/>
                  <a:pt x="1018" y="123"/>
                </a:cubicBezTo>
                <a:cubicBezTo>
                  <a:pt x="1013" y="109"/>
                  <a:pt x="1010" y="89"/>
                  <a:pt x="991" y="89"/>
                </a:cubicBezTo>
                <a:close/>
              </a:path>
            </a:pathLst>
          </a:custGeom>
          <a:solidFill>
            <a:srgbClr val="008000">
              <a:alpha val="49019"/>
            </a:srgb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7832" name="Freeform 9"/>
          <p:cNvSpPr>
            <a:spLocks/>
          </p:cNvSpPr>
          <p:nvPr/>
        </p:nvSpPr>
        <p:spPr bwMode="auto">
          <a:xfrm>
            <a:off x="5453063" y="3540125"/>
            <a:ext cx="903287" cy="839788"/>
          </a:xfrm>
          <a:custGeom>
            <a:avLst/>
            <a:gdLst>
              <a:gd name="T0" fmla="*/ 903287 w 569"/>
              <a:gd name="T1" fmla="*/ 31750 h 529"/>
              <a:gd name="T2" fmla="*/ 808037 w 569"/>
              <a:gd name="T3" fmla="*/ 74613 h 529"/>
              <a:gd name="T4" fmla="*/ 679450 w 569"/>
              <a:gd name="T5" fmla="*/ 52388 h 529"/>
              <a:gd name="T6" fmla="*/ 658812 w 569"/>
              <a:gd name="T7" fmla="*/ 20638 h 529"/>
              <a:gd name="T8" fmla="*/ 627062 w 569"/>
              <a:gd name="T9" fmla="*/ 0 h 529"/>
              <a:gd name="T10" fmla="*/ 541337 w 569"/>
              <a:gd name="T11" fmla="*/ 52388 h 529"/>
              <a:gd name="T12" fmla="*/ 446087 w 569"/>
              <a:gd name="T13" fmla="*/ 84138 h 529"/>
              <a:gd name="T14" fmla="*/ 403225 w 569"/>
              <a:gd name="T15" fmla="*/ 233363 h 529"/>
              <a:gd name="T16" fmla="*/ 339725 w 569"/>
              <a:gd name="T17" fmla="*/ 265113 h 529"/>
              <a:gd name="T18" fmla="*/ 254000 w 569"/>
              <a:gd name="T19" fmla="*/ 361950 h 529"/>
              <a:gd name="T20" fmla="*/ 319087 w 569"/>
              <a:gd name="T21" fmla="*/ 776288 h 529"/>
              <a:gd name="T22" fmla="*/ 254000 w 569"/>
              <a:gd name="T23" fmla="*/ 839788 h 529"/>
              <a:gd name="T24" fmla="*/ 158750 w 569"/>
              <a:gd name="T25" fmla="*/ 828675 h 529"/>
              <a:gd name="T26" fmla="*/ 95250 w 569"/>
              <a:gd name="T27" fmla="*/ 819150 h 529"/>
              <a:gd name="T28" fmla="*/ 74612 w 569"/>
              <a:gd name="T29" fmla="*/ 796925 h 529"/>
              <a:gd name="T30" fmla="*/ 0 w 569"/>
              <a:gd name="T31" fmla="*/ 787400 h 52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9"/>
              <a:gd name="T49" fmla="*/ 0 h 529"/>
              <a:gd name="T50" fmla="*/ 569 w 569"/>
              <a:gd name="T51" fmla="*/ 529 h 52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9" h="529">
                <a:moveTo>
                  <a:pt x="569" y="20"/>
                </a:moveTo>
                <a:cubicBezTo>
                  <a:pt x="548" y="28"/>
                  <a:pt x="530" y="39"/>
                  <a:pt x="509" y="47"/>
                </a:cubicBezTo>
                <a:cubicBezTo>
                  <a:pt x="483" y="38"/>
                  <a:pt x="454" y="42"/>
                  <a:pt x="428" y="33"/>
                </a:cubicBezTo>
                <a:cubicBezTo>
                  <a:pt x="421" y="30"/>
                  <a:pt x="421" y="19"/>
                  <a:pt x="415" y="13"/>
                </a:cubicBezTo>
                <a:cubicBezTo>
                  <a:pt x="409" y="7"/>
                  <a:pt x="402" y="4"/>
                  <a:pt x="395" y="0"/>
                </a:cubicBezTo>
                <a:cubicBezTo>
                  <a:pt x="372" y="8"/>
                  <a:pt x="363" y="23"/>
                  <a:pt x="341" y="33"/>
                </a:cubicBezTo>
                <a:cubicBezTo>
                  <a:pt x="325" y="40"/>
                  <a:pt x="299" y="48"/>
                  <a:pt x="281" y="53"/>
                </a:cubicBezTo>
                <a:cubicBezTo>
                  <a:pt x="276" y="67"/>
                  <a:pt x="257" y="142"/>
                  <a:pt x="254" y="147"/>
                </a:cubicBezTo>
                <a:cubicBezTo>
                  <a:pt x="246" y="159"/>
                  <a:pt x="226" y="158"/>
                  <a:pt x="214" y="167"/>
                </a:cubicBezTo>
                <a:cubicBezTo>
                  <a:pt x="193" y="184"/>
                  <a:pt x="175" y="206"/>
                  <a:pt x="160" y="228"/>
                </a:cubicBezTo>
                <a:cubicBezTo>
                  <a:pt x="166" y="330"/>
                  <a:pt x="184" y="393"/>
                  <a:pt x="201" y="489"/>
                </a:cubicBezTo>
                <a:cubicBezTo>
                  <a:pt x="190" y="520"/>
                  <a:pt x="183" y="508"/>
                  <a:pt x="160" y="529"/>
                </a:cubicBezTo>
                <a:cubicBezTo>
                  <a:pt x="136" y="521"/>
                  <a:pt x="125" y="514"/>
                  <a:pt x="100" y="522"/>
                </a:cubicBezTo>
                <a:cubicBezTo>
                  <a:pt x="87" y="520"/>
                  <a:pt x="73" y="521"/>
                  <a:pt x="60" y="516"/>
                </a:cubicBezTo>
                <a:cubicBezTo>
                  <a:pt x="54" y="514"/>
                  <a:pt x="52" y="505"/>
                  <a:pt x="47" y="502"/>
                </a:cubicBezTo>
                <a:cubicBezTo>
                  <a:pt x="33" y="494"/>
                  <a:pt x="15" y="496"/>
                  <a:pt x="0" y="496"/>
                </a:cubicBezTo>
              </a:path>
            </a:pathLst>
          </a:custGeom>
          <a:noFill/>
          <a:ln w="25400">
            <a:solidFill>
              <a:srgbClr val="3333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207962" y="1958321"/>
            <a:ext cx="4964113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en-US" sz="2400" b="1" dirty="0"/>
              <a:t>Russian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migrations</a:t>
            </a:r>
            <a:r>
              <a:rPr lang="en-US" sz="2400" b="1" dirty="0"/>
              <a:t> . . . </a:t>
            </a:r>
            <a:r>
              <a:rPr lang="en-US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Great Russians, White Russians, Ukrainians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/>
              <a:t>. . . </a:t>
            </a:r>
            <a:br>
              <a:rPr lang="en-US" sz="2400" b="1" dirty="0"/>
            </a:br>
            <a:r>
              <a:rPr lang="en-US" sz="2400" b="1" dirty="0"/>
              <a:t> </a:t>
            </a:r>
            <a:endParaRPr lang="en-US" sz="2400" dirty="0"/>
          </a:p>
        </p:txBody>
      </p:sp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7132638" y="3224213"/>
            <a:ext cx="1597025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CC3300"/>
                </a:solidFill>
                <a:latin typeface="Comic Sans MS" pitchFamily="66" charset="0"/>
              </a:rPr>
              <a:t>Great</a:t>
            </a:r>
          </a:p>
          <a:p>
            <a:pPr algn="ctr">
              <a:defRPr/>
            </a:pPr>
            <a:r>
              <a:rPr lang="en-US" b="1">
                <a:solidFill>
                  <a:srgbClr val="CC3300"/>
                </a:solidFill>
                <a:latin typeface="Comic Sans MS" pitchFamily="66" charset="0"/>
              </a:rPr>
              <a:t>Russians</a:t>
            </a:r>
          </a:p>
        </p:txBody>
      </p:sp>
      <p:sp>
        <p:nvSpPr>
          <p:cNvPr id="133138" name="Text Box 18"/>
          <p:cNvSpPr txBox="1">
            <a:spLocks noChangeArrowheads="1"/>
          </p:cNvSpPr>
          <p:nvPr/>
        </p:nvSpPr>
        <p:spPr bwMode="auto">
          <a:xfrm>
            <a:off x="5133975" y="2033588"/>
            <a:ext cx="1597025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C3300"/>
                </a:solidFill>
                <a:latin typeface="Comic Sans MS" pitchFamily="66" charset="0"/>
              </a:rPr>
              <a:t>White</a:t>
            </a:r>
          </a:p>
          <a:p>
            <a:pPr algn="ctr">
              <a:defRPr/>
            </a:pPr>
            <a:r>
              <a:rPr lang="en-US" b="1" dirty="0">
                <a:solidFill>
                  <a:srgbClr val="CC3300"/>
                </a:solidFill>
                <a:latin typeface="Comic Sans MS" pitchFamily="66" charset="0"/>
              </a:rPr>
              <a:t>Russians</a:t>
            </a:r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5172075" y="4819650"/>
            <a:ext cx="1947863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CC3300"/>
                </a:solidFill>
                <a:latin typeface="Comic Sans MS" pitchFamily="66" charset="0"/>
              </a:rPr>
              <a:t>Ukrainians</a:t>
            </a:r>
          </a:p>
        </p:txBody>
      </p:sp>
      <p:sp>
        <p:nvSpPr>
          <p:cNvPr id="133140" name="Line 20"/>
          <p:cNvSpPr>
            <a:spLocks noChangeShapeType="1"/>
          </p:cNvSpPr>
          <p:nvPr/>
        </p:nvSpPr>
        <p:spPr bwMode="auto">
          <a:xfrm flipH="1">
            <a:off x="5824538" y="2921000"/>
            <a:ext cx="65087" cy="566738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stealth" w="lg" len="lg"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145" name="Line 25"/>
          <p:cNvSpPr>
            <a:spLocks noChangeShapeType="1"/>
          </p:cNvSpPr>
          <p:nvPr/>
        </p:nvSpPr>
        <p:spPr bwMode="auto">
          <a:xfrm flipH="1" flipV="1">
            <a:off x="6856413" y="3455988"/>
            <a:ext cx="501650" cy="61912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stealth" w="lg" len="lg"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146" name="Line 26"/>
          <p:cNvSpPr>
            <a:spLocks noChangeShapeType="1"/>
          </p:cNvSpPr>
          <p:nvPr/>
        </p:nvSpPr>
        <p:spPr bwMode="auto">
          <a:xfrm flipH="1" flipV="1">
            <a:off x="5654675" y="4092575"/>
            <a:ext cx="373063" cy="862013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stealth" w="lg" len="lg"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147" name="Line 27"/>
          <p:cNvSpPr>
            <a:spLocks noChangeShapeType="1"/>
          </p:cNvSpPr>
          <p:nvPr/>
        </p:nvSpPr>
        <p:spPr bwMode="auto">
          <a:xfrm flipH="1" flipV="1">
            <a:off x="6548438" y="3902077"/>
            <a:ext cx="584200" cy="61911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stealth" w="lg" len="lg"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E80181B7-40AF-4DE9-9469-B8DA1054D760}"/>
              </a:ext>
            </a:extLst>
          </p:cNvPr>
          <p:cNvSpPr txBox="1">
            <a:spLocks/>
          </p:cNvSpPr>
          <p:nvPr/>
        </p:nvSpPr>
        <p:spPr bwMode="auto">
          <a:xfrm>
            <a:off x="8113776" y="6340475"/>
            <a:ext cx="533400" cy="365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B723895A-4E45-4520-AC97-4ECA86290740}" type="slidenum"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6</a:t>
            </a:fld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(</a:t>
            </a:r>
            <a:fld id="{729DFCFB-18F3-4C01-98E2-4F5DD6B02557}" type="slidenum">
              <a:rPr lang="en-US" smtClean="0"/>
              <a:pPr/>
              <a:t>7</a:t>
            </a:fld>
            <a:r>
              <a:rPr lang="en-US"/>
              <a:t>)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63761" y="785468"/>
            <a:ext cx="787234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2075" tIns="46038" rIns="92075" bIns="46038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The </a:t>
            </a:r>
            <a:r>
              <a:rPr lang="en-US" sz="2400" b="1" i="1" u="sng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Rise of Muscovy</a:t>
            </a:r>
            <a:r>
              <a:rPr lang="en-US" sz="2400" b="1" dirty="0">
                <a:solidFill>
                  <a:srgbClr val="99FF66"/>
                </a:solidFill>
              </a:rPr>
              <a:t> </a:t>
            </a:r>
            <a:r>
              <a:rPr lang="en-US" sz="2400" b="1" dirty="0"/>
              <a:t>and Siberian Expansion . . . </a:t>
            </a: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304800" y="1950246"/>
            <a:ext cx="4106863" cy="341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2075" tIns="46038" rIns="92075" bIns="46038">
            <a:spAutoFit/>
          </a:bodyPr>
          <a:lstStyle/>
          <a:p>
            <a:pPr marL="339725" indent="-339725">
              <a:buFont typeface="Wingdings" pitchFamily="2" charset="2"/>
              <a:buChar char="Ø"/>
              <a:defRPr/>
            </a:pPr>
            <a:r>
              <a:rPr lang="en-US" sz="2400" b="1" dirty="0"/>
              <a:t>Appearance of </a:t>
            </a:r>
            <a:r>
              <a:rPr lang="en-U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Moscow</a:t>
            </a:r>
            <a:r>
              <a:rPr lang="en-US" sz="2400" b="1" dirty="0"/>
              <a:t>-dominated state (late 1300s)  . . . focus on </a:t>
            </a:r>
            <a:r>
              <a:rPr lang="en-US" sz="2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Muscovy</a:t>
            </a:r>
            <a:r>
              <a:rPr lang="en-US" sz="2400" b="1" dirty="0">
                <a:solidFill>
                  <a:srgbClr val="99FF66"/>
                </a:solidFill>
              </a:rPr>
              <a:t> </a:t>
            </a:r>
            <a:r>
              <a:rPr lang="en-US" sz="2400" b="1" dirty="0"/>
              <a:t>(later Moscow) . . . center of </a:t>
            </a:r>
            <a:r>
              <a:rPr lang="en-US" sz="24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Russians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/>
              <a:t>. . . expansion by Moscow led to creation of </a:t>
            </a:r>
            <a:r>
              <a:rPr lang="en-U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Russian Empire</a:t>
            </a:r>
            <a:r>
              <a:rPr lang="en-US" sz="2400" b="1" dirty="0"/>
              <a:t> . . .  </a:t>
            </a:r>
          </a:p>
        </p:txBody>
      </p:sp>
      <p:pic>
        <p:nvPicPr>
          <p:cNvPr id="134150" name="Picture 6" descr="Rus-Study-Color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7512" t="18642" r="56238" b="26389"/>
          <a:stretch>
            <a:fillRect/>
          </a:stretch>
        </p:blipFill>
        <p:spPr bwMode="auto">
          <a:xfrm>
            <a:off x="4283075" y="1290638"/>
            <a:ext cx="4556125" cy="5337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8856" name="Freeform 7"/>
          <p:cNvSpPr>
            <a:spLocks/>
          </p:cNvSpPr>
          <p:nvPr/>
        </p:nvSpPr>
        <p:spPr bwMode="auto">
          <a:xfrm>
            <a:off x="5943600" y="3721100"/>
            <a:ext cx="414338" cy="330200"/>
          </a:xfrm>
          <a:custGeom>
            <a:avLst/>
            <a:gdLst>
              <a:gd name="T0" fmla="*/ 223838 w 261"/>
              <a:gd name="T1" fmla="*/ 85725 h 208"/>
              <a:gd name="T2" fmla="*/ 382588 w 261"/>
              <a:gd name="T3" fmla="*/ 106363 h 208"/>
              <a:gd name="T4" fmla="*/ 287338 w 261"/>
              <a:gd name="T5" fmla="*/ 287338 h 208"/>
              <a:gd name="T6" fmla="*/ 201613 w 261"/>
              <a:gd name="T7" fmla="*/ 330200 h 208"/>
              <a:gd name="T8" fmla="*/ 42863 w 261"/>
              <a:gd name="T9" fmla="*/ 287338 h 208"/>
              <a:gd name="T10" fmla="*/ 85725 w 261"/>
              <a:gd name="T11" fmla="*/ 160338 h 208"/>
              <a:gd name="T12" fmla="*/ 106363 w 261"/>
              <a:gd name="T13" fmla="*/ 95250 h 208"/>
              <a:gd name="T14" fmla="*/ 212725 w 261"/>
              <a:gd name="T15" fmla="*/ 63500 h 208"/>
              <a:gd name="T16" fmla="*/ 223838 w 261"/>
              <a:gd name="T17" fmla="*/ 85725 h 2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1"/>
              <a:gd name="T28" fmla="*/ 0 h 208"/>
              <a:gd name="T29" fmla="*/ 261 w 261"/>
              <a:gd name="T30" fmla="*/ 208 h 2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1" h="208">
                <a:moveTo>
                  <a:pt x="141" y="54"/>
                </a:moveTo>
                <a:cubicBezTo>
                  <a:pt x="176" y="0"/>
                  <a:pt x="208" y="45"/>
                  <a:pt x="241" y="67"/>
                </a:cubicBezTo>
                <a:cubicBezTo>
                  <a:pt x="261" y="124"/>
                  <a:pt x="221" y="151"/>
                  <a:pt x="181" y="181"/>
                </a:cubicBezTo>
                <a:cubicBezTo>
                  <a:pt x="165" y="193"/>
                  <a:pt x="127" y="208"/>
                  <a:pt x="127" y="208"/>
                </a:cubicBezTo>
                <a:cubicBezTo>
                  <a:pt x="93" y="199"/>
                  <a:pt x="61" y="188"/>
                  <a:pt x="27" y="181"/>
                </a:cubicBezTo>
                <a:cubicBezTo>
                  <a:pt x="12" y="139"/>
                  <a:pt x="0" y="116"/>
                  <a:pt x="54" y="101"/>
                </a:cubicBezTo>
                <a:cubicBezTo>
                  <a:pt x="58" y="87"/>
                  <a:pt x="63" y="74"/>
                  <a:pt x="67" y="60"/>
                </a:cubicBezTo>
                <a:cubicBezTo>
                  <a:pt x="67" y="59"/>
                  <a:pt x="131" y="41"/>
                  <a:pt x="134" y="40"/>
                </a:cubicBezTo>
                <a:cubicBezTo>
                  <a:pt x="148" y="55"/>
                  <a:pt x="153" y="54"/>
                  <a:pt x="141" y="54"/>
                </a:cubicBezTo>
                <a:close/>
              </a:path>
            </a:pathLst>
          </a:custGeom>
          <a:solidFill>
            <a:srgbClr val="003300">
              <a:alpha val="50195"/>
            </a:srgb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6543675" y="3098800"/>
            <a:ext cx="1595438" cy="823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C3300"/>
                </a:solidFill>
                <a:latin typeface="Comic Sans MS" pitchFamily="66" charset="0"/>
              </a:rPr>
              <a:t>Muscovy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CC3300"/>
                </a:solidFill>
                <a:latin typeface="Comic Sans MS" pitchFamily="66" charset="0"/>
              </a:rPr>
              <a:t>ca.1300</a:t>
            </a:r>
          </a:p>
        </p:txBody>
      </p:sp>
      <p:sp>
        <p:nvSpPr>
          <p:cNvPr id="134158" name="Line 14"/>
          <p:cNvSpPr>
            <a:spLocks noChangeShapeType="1"/>
          </p:cNvSpPr>
          <p:nvPr/>
        </p:nvSpPr>
        <p:spPr bwMode="auto">
          <a:xfrm flipH="1">
            <a:off x="6280150" y="3667125"/>
            <a:ext cx="457200" cy="212725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stealth" w="lg" len="lg"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2ED35FE1-CF78-43D4-ADA1-7AD8E3324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1" y="124626"/>
            <a:ext cx="8729662" cy="523862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50000">
                <a:srgbClr val="DDDDDD"/>
              </a:gs>
              <a:gs pos="100000">
                <a:srgbClr val="808080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Moscow’s Ascendency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C8FDD2E3-F2E3-4068-81C6-C911E0E5C018}"/>
              </a:ext>
            </a:extLst>
          </p:cNvPr>
          <p:cNvSpPr txBox="1">
            <a:spLocks/>
          </p:cNvSpPr>
          <p:nvPr/>
        </p:nvSpPr>
        <p:spPr bwMode="auto">
          <a:xfrm>
            <a:off x="8305800" y="6400800"/>
            <a:ext cx="533400" cy="365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B723895A-4E45-4520-AC97-4ECA86290740}" type="slidenum"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7</a:t>
            </a:fld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(</a:t>
            </a:r>
            <a:fld id="{0FBBE5D6-9377-4011-AF92-629787B67A31}" type="slidenum">
              <a:rPr lang="en-US" smtClean="0"/>
              <a:pPr/>
              <a:t>8</a:t>
            </a:fld>
            <a:r>
              <a:rPr lang="en-US"/>
              <a:t>)</a:t>
            </a:r>
          </a:p>
        </p:txBody>
      </p:sp>
      <p:pic>
        <p:nvPicPr>
          <p:cNvPr id="135172" name="Picture 4" descr="Rus-Study-Color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7512" t="18642" r="56238" b="26389"/>
          <a:stretch>
            <a:fillRect/>
          </a:stretch>
        </p:blipFill>
        <p:spPr bwMode="auto">
          <a:xfrm>
            <a:off x="4446122" y="1038013"/>
            <a:ext cx="4556125" cy="5337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9878" name="Freeform 5"/>
          <p:cNvSpPr>
            <a:spLocks/>
          </p:cNvSpPr>
          <p:nvPr/>
        </p:nvSpPr>
        <p:spPr bwMode="auto">
          <a:xfrm>
            <a:off x="6106647" y="3468476"/>
            <a:ext cx="414338" cy="330200"/>
          </a:xfrm>
          <a:custGeom>
            <a:avLst/>
            <a:gdLst>
              <a:gd name="T0" fmla="*/ 223838 w 261"/>
              <a:gd name="T1" fmla="*/ 85725 h 208"/>
              <a:gd name="T2" fmla="*/ 382588 w 261"/>
              <a:gd name="T3" fmla="*/ 106363 h 208"/>
              <a:gd name="T4" fmla="*/ 287338 w 261"/>
              <a:gd name="T5" fmla="*/ 287338 h 208"/>
              <a:gd name="T6" fmla="*/ 201613 w 261"/>
              <a:gd name="T7" fmla="*/ 330200 h 208"/>
              <a:gd name="T8" fmla="*/ 42863 w 261"/>
              <a:gd name="T9" fmla="*/ 287338 h 208"/>
              <a:gd name="T10" fmla="*/ 85725 w 261"/>
              <a:gd name="T11" fmla="*/ 160338 h 208"/>
              <a:gd name="T12" fmla="*/ 106363 w 261"/>
              <a:gd name="T13" fmla="*/ 95250 h 208"/>
              <a:gd name="T14" fmla="*/ 212725 w 261"/>
              <a:gd name="T15" fmla="*/ 63500 h 208"/>
              <a:gd name="T16" fmla="*/ 223838 w 261"/>
              <a:gd name="T17" fmla="*/ 85725 h 2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1"/>
              <a:gd name="T28" fmla="*/ 0 h 208"/>
              <a:gd name="T29" fmla="*/ 261 w 261"/>
              <a:gd name="T30" fmla="*/ 208 h 2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1" h="208">
                <a:moveTo>
                  <a:pt x="141" y="54"/>
                </a:moveTo>
                <a:cubicBezTo>
                  <a:pt x="176" y="0"/>
                  <a:pt x="208" y="45"/>
                  <a:pt x="241" y="67"/>
                </a:cubicBezTo>
                <a:cubicBezTo>
                  <a:pt x="261" y="124"/>
                  <a:pt x="221" y="151"/>
                  <a:pt x="181" y="181"/>
                </a:cubicBezTo>
                <a:cubicBezTo>
                  <a:pt x="165" y="193"/>
                  <a:pt x="127" y="208"/>
                  <a:pt x="127" y="208"/>
                </a:cubicBezTo>
                <a:cubicBezTo>
                  <a:pt x="93" y="199"/>
                  <a:pt x="61" y="188"/>
                  <a:pt x="27" y="181"/>
                </a:cubicBezTo>
                <a:cubicBezTo>
                  <a:pt x="12" y="139"/>
                  <a:pt x="0" y="116"/>
                  <a:pt x="54" y="101"/>
                </a:cubicBezTo>
                <a:cubicBezTo>
                  <a:pt x="58" y="87"/>
                  <a:pt x="63" y="74"/>
                  <a:pt x="67" y="60"/>
                </a:cubicBezTo>
                <a:cubicBezTo>
                  <a:pt x="67" y="59"/>
                  <a:pt x="131" y="41"/>
                  <a:pt x="134" y="40"/>
                </a:cubicBezTo>
                <a:cubicBezTo>
                  <a:pt x="148" y="55"/>
                  <a:pt x="153" y="54"/>
                  <a:pt x="141" y="54"/>
                </a:cubicBezTo>
                <a:close/>
              </a:path>
            </a:pathLst>
          </a:custGeom>
          <a:solidFill>
            <a:srgbClr val="003300">
              <a:alpha val="50195"/>
            </a:srgb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879" name="Freeform 6"/>
          <p:cNvSpPr>
            <a:spLocks/>
          </p:cNvSpPr>
          <p:nvPr/>
        </p:nvSpPr>
        <p:spPr bwMode="auto">
          <a:xfrm>
            <a:off x="5905035" y="2992226"/>
            <a:ext cx="1254125" cy="1211262"/>
          </a:xfrm>
          <a:custGeom>
            <a:avLst/>
            <a:gdLst>
              <a:gd name="T0" fmla="*/ 935038 w 790"/>
              <a:gd name="T1" fmla="*/ 104775 h 763"/>
              <a:gd name="T2" fmla="*/ 839788 w 790"/>
              <a:gd name="T3" fmla="*/ 73025 h 763"/>
              <a:gd name="T4" fmla="*/ 614363 w 790"/>
              <a:gd name="T5" fmla="*/ 0 h 763"/>
              <a:gd name="T6" fmla="*/ 520700 w 790"/>
              <a:gd name="T7" fmla="*/ 19050 h 763"/>
              <a:gd name="T8" fmla="*/ 500063 w 790"/>
              <a:gd name="T9" fmla="*/ 41275 h 763"/>
              <a:gd name="T10" fmla="*/ 446088 w 790"/>
              <a:gd name="T11" fmla="*/ 168275 h 763"/>
              <a:gd name="T12" fmla="*/ 360362 w 790"/>
              <a:gd name="T13" fmla="*/ 444500 h 763"/>
              <a:gd name="T14" fmla="*/ 350837 w 790"/>
              <a:gd name="T15" fmla="*/ 476250 h 763"/>
              <a:gd name="T16" fmla="*/ 328612 w 790"/>
              <a:gd name="T17" fmla="*/ 498475 h 763"/>
              <a:gd name="T18" fmla="*/ 271463 w 790"/>
              <a:gd name="T19" fmla="*/ 571500 h 763"/>
              <a:gd name="T20" fmla="*/ 127000 w 790"/>
              <a:gd name="T21" fmla="*/ 550862 h 763"/>
              <a:gd name="T22" fmla="*/ 74613 w 790"/>
              <a:gd name="T23" fmla="*/ 636587 h 763"/>
              <a:gd name="T24" fmla="*/ 52388 w 790"/>
              <a:gd name="T25" fmla="*/ 700087 h 763"/>
              <a:gd name="T26" fmla="*/ 63500 w 790"/>
              <a:gd name="T27" fmla="*/ 838200 h 763"/>
              <a:gd name="T28" fmla="*/ 95250 w 790"/>
              <a:gd name="T29" fmla="*/ 858837 h 763"/>
              <a:gd name="T30" fmla="*/ 42862 w 790"/>
              <a:gd name="T31" fmla="*/ 944562 h 763"/>
              <a:gd name="T32" fmla="*/ 0 w 790"/>
              <a:gd name="T33" fmla="*/ 1039812 h 763"/>
              <a:gd name="T34" fmla="*/ 63500 w 790"/>
              <a:gd name="T35" fmla="*/ 1146175 h 763"/>
              <a:gd name="T36" fmla="*/ 244475 w 790"/>
              <a:gd name="T37" fmla="*/ 1177925 h 763"/>
              <a:gd name="T38" fmla="*/ 339725 w 790"/>
              <a:gd name="T39" fmla="*/ 1209675 h 763"/>
              <a:gd name="T40" fmla="*/ 520700 w 790"/>
              <a:gd name="T41" fmla="*/ 1039812 h 763"/>
              <a:gd name="T42" fmla="*/ 882650 w 790"/>
              <a:gd name="T43" fmla="*/ 1008062 h 763"/>
              <a:gd name="T44" fmla="*/ 935038 w 790"/>
              <a:gd name="T45" fmla="*/ 922337 h 763"/>
              <a:gd name="T46" fmla="*/ 1073150 w 790"/>
              <a:gd name="T47" fmla="*/ 614362 h 763"/>
              <a:gd name="T48" fmla="*/ 1254125 w 790"/>
              <a:gd name="T49" fmla="*/ 412750 h 763"/>
              <a:gd name="T50" fmla="*/ 1095375 w 790"/>
              <a:gd name="T51" fmla="*/ 285750 h 763"/>
              <a:gd name="T52" fmla="*/ 1030288 w 790"/>
              <a:gd name="T53" fmla="*/ 254000 h 763"/>
              <a:gd name="T54" fmla="*/ 966788 w 790"/>
              <a:gd name="T55" fmla="*/ 211137 h 763"/>
              <a:gd name="T56" fmla="*/ 935038 w 790"/>
              <a:gd name="T57" fmla="*/ 104775 h 76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90"/>
              <a:gd name="T88" fmla="*/ 0 h 763"/>
              <a:gd name="T89" fmla="*/ 790 w 790"/>
              <a:gd name="T90" fmla="*/ 763 h 76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90" h="763">
                <a:moveTo>
                  <a:pt x="589" y="66"/>
                </a:moveTo>
                <a:cubicBezTo>
                  <a:pt x="563" y="38"/>
                  <a:pt x="589" y="60"/>
                  <a:pt x="529" y="46"/>
                </a:cubicBezTo>
                <a:cubicBezTo>
                  <a:pt x="482" y="35"/>
                  <a:pt x="434" y="12"/>
                  <a:pt x="387" y="0"/>
                </a:cubicBezTo>
                <a:cubicBezTo>
                  <a:pt x="367" y="2"/>
                  <a:pt x="347" y="6"/>
                  <a:pt x="328" y="12"/>
                </a:cubicBezTo>
                <a:cubicBezTo>
                  <a:pt x="322" y="14"/>
                  <a:pt x="318" y="20"/>
                  <a:pt x="315" y="26"/>
                </a:cubicBezTo>
                <a:cubicBezTo>
                  <a:pt x="304" y="48"/>
                  <a:pt x="289" y="83"/>
                  <a:pt x="281" y="106"/>
                </a:cubicBezTo>
                <a:cubicBezTo>
                  <a:pt x="277" y="148"/>
                  <a:pt x="262" y="248"/>
                  <a:pt x="227" y="280"/>
                </a:cubicBezTo>
                <a:cubicBezTo>
                  <a:pt x="225" y="287"/>
                  <a:pt x="225" y="294"/>
                  <a:pt x="221" y="300"/>
                </a:cubicBezTo>
                <a:cubicBezTo>
                  <a:pt x="218" y="306"/>
                  <a:pt x="210" y="308"/>
                  <a:pt x="207" y="314"/>
                </a:cubicBezTo>
                <a:cubicBezTo>
                  <a:pt x="190" y="354"/>
                  <a:pt x="217" y="344"/>
                  <a:pt x="171" y="360"/>
                </a:cubicBezTo>
                <a:cubicBezTo>
                  <a:pt x="128" y="332"/>
                  <a:pt x="147" y="338"/>
                  <a:pt x="80" y="347"/>
                </a:cubicBezTo>
                <a:cubicBezTo>
                  <a:pt x="67" y="367"/>
                  <a:pt x="55" y="378"/>
                  <a:pt x="47" y="401"/>
                </a:cubicBezTo>
                <a:cubicBezTo>
                  <a:pt x="43" y="414"/>
                  <a:pt x="33" y="441"/>
                  <a:pt x="33" y="441"/>
                </a:cubicBezTo>
                <a:cubicBezTo>
                  <a:pt x="35" y="470"/>
                  <a:pt x="32" y="500"/>
                  <a:pt x="40" y="528"/>
                </a:cubicBezTo>
                <a:cubicBezTo>
                  <a:pt x="42" y="536"/>
                  <a:pt x="57" y="534"/>
                  <a:pt x="60" y="541"/>
                </a:cubicBezTo>
                <a:cubicBezTo>
                  <a:pt x="65" y="553"/>
                  <a:pt x="33" y="586"/>
                  <a:pt x="27" y="595"/>
                </a:cubicBezTo>
                <a:cubicBezTo>
                  <a:pt x="37" y="629"/>
                  <a:pt x="18" y="627"/>
                  <a:pt x="0" y="655"/>
                </a:cubicBezTo>
                <a:cubicBezTo>
                  <a:pt x="6" y="701"/>
                  <a:pt x="0" y="708"/>
                  <a:pt x="40" y="722"/>
                </a:cubicBezTo>
                <a:cubicBezTo>
                  <a:pt x="78" y="763"/>
                  <a:pt x="37" y="725"/>
                  <a:pt x="154" y="742"/>
                </a:cubicBezTo>
                <a:cubicBezTo>
                  <a:pt x="175" y="745"/>
                  <a:pt x="194" y="756"/>
                  <a:pt x="214" y="762"/>
                </a:cubicBezTo>
                <a:cubicBezTo>
                  <a:pt x="269" y="745"/>
                  <a:pt x="272" y="674"/>
                  <a:pt x="328" y="655"/>
                </a:cubicBezTo>
                <a:cubicBezTo>
                  <a:pt x="579" y="664"/>
                  <a:pt x="464" y="695"/>
                  <a:pt x="556" y="635"/>
                </a:cubicBezTo>
                <a:cubicBezTo>
                  <a:pt x="563" y="612"/>
                  <a:pt x="576" y="602"/>
                  <a:pt x="589" y="581"/>
                </a:cubicBezTo>
                <a:cubicBezTo>
                  <a:pt x="614" y="487"/>
                  <a:pt x="573" y="423"/>
                  <a:pt x="676" y="387"/>
                </a:cubicBezTo>
                <a:cubicBezTo>
                  <a:pt x="722" y="345"/>
                  <a:pt x="768" y="322"/>
                  <a:pt x="790" y="260"/>
                </a:cubicBezTo>
                <a:cubicBezTo>
                  <a:pt x="771" y="179"/>
                  <a:pt x="771" y="189"/>
                  <a:pt x="690" y="180"/>
                </a:cubicBezTo>
                <a:cubicBezTo>
                  <a:pt x="665" y="171"/>
                  <a:pt x="673" y="176"/>
                  <a:pt x="649" y="160"/>
                </a:cubicBezTo>
                <a:cubicBezTo>
                  <a:pt x="636" y="151"/>
                  <a:pt x="609" y="133"/>
                  <a:pt x="609" y="133"/>
                </a:cubicBezTo>
                <a:cubicBezTo>
                  <a:pt x="602" y="111"/>
                  <a:pt x="589" y="89"/>
                  <a:pt x="589" y="66"/>
                </a:cubicBezTo>
                <a:close/>
              </a:path>
            </a:pathLst>
          </a:custGeom>
          <a:solidFill>
            <a:srgbClr val="008000">
              <a:alpha val="50195"/>
            </a:srgb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880" name="Freeform 7"/>
          <p:cNvSpPr>
            <a:spLocks/>
          </p:cNvSpPr>
          <p:nvPr/>
        </p:nvSpPr>
        <p:spPr bwMode="auto">
          <a:xfrm>
            <a:off x="5481172" y="1882563"/>
            <a:ext cx="3535363" cy="2439988"/>
          </a:xfrm>
          <a:custGeom>
            <a:avLst/>
            <a:gdLst>
              <a:gd name="T0" fmla="*/ 1577975 w 2227"/>
              <a:gd name="T1" fmla="*/ 201613 h 1537"/>
              <a:gd name="T2" fmla="*/ 1470025 w 2227"/>
              <a:gd name="T3" fmla="*/ 309563 h 1537"/>
              <a:gd name="T4" fmla="*/ 1336675 w 2227"/>
              <a:gd name="T5" fmla="*/ 404813 h 1537"/>
              <a:gd name="T6" fmla="*/ 1216025 w 2227"/>
              <a:gd name="T7" fmla="*/ 576263 h 1537"/>
              <a:gd name="T8" fmla="*/ 1216025 w 2227"/>
              <a:gd name="T9" fmla="*/ 715963 h 1537"/>
              <a:gd name="T10" fmla="*/ 1012825 w 2227"/>
              <a:gd name="T11" fmla="*/ 912813 h 1537"/>
              <a:gd name="T12" fmla="*/ 904875 w 2227"/>
              <a:gd name="T13" fmla="*/ 982663 h 1537"/>
              <a:gd name="T14" fmla="*/ 752475 w 2227"/>
              <a:gd name="T15" fmla="*/ 938213 h 1537"/>
              <a:gd name="T16" fmla="*/ 485775 w 2227"/>
              <a:gd name="T17" fmla="*/ 976313 h 1537"/>
              <a:gd name="T18" fmla="*/ 333375 w 2227"/>
              <a:gd name="T19" fmla="*/ 1376363 h 1537"/>
              <a:gd name="T20" fmla="*/ 212725 w 2227"/>
              <a:gd name="T21" fmla="*/ 1547813 h 1537"/>
              <a:gd name="T22" fmla="*/ 111125 w 2227"/>
              <a:gd name="T23" fmla="*/ 1681163 h 1537"/>
              <a:gd name="T24" fmla="*/ 22225 w 2227"/>
              <a:gd name="T25" fmla="*/ 1795463 h 1537"/>
              <a:gd name="T26" fmla="*/ 212725 w 2227"/>
              <a:gd name="T27" fmla="*/ 1979613 h 1537"/>
              <a:gd name="T28" fmla="*/ 485775 w 2227"/>
              <a:gd name="T29" fmla="*/ 1960563 h 1537"/>
              <a:gd name="T30" fmla="*/ 504825 w 2227"/>
              <a:gd name="T31" fmla="*/ 1782763 h 1537"/>
              <a:gd name="T32" fmla="*/ 733425 w 2227"/>
              <a:gd name="T33" fmla="*/ 1687513 h 1537"/>
              <a:gd name="T34" fmla="*/ 885825 w 2227"/>
              <a:gd name="T35" fmla="*/ 1312863 h 1537"/>
              <a:gd name="T36" fmla="*/ 1127125 w 2227"/>
              <a:gd name="T37" fmla="*/ 1160463 h 1537"/>
              <a:gd name="T38" fmla="*/ 1616075 w 2227"/>
              <a:gd name="T39" fmla="*/ 1427163 h 1537"/>
              <a:gd name="T40" fmla="*/ 1406525 w 2227"/>
              <a:gd name="T41" fmla="*/ 1763713 h 1537"/>
              <a:gd name="T42" fmla="*/ 1317625 w 2227"/>
              <a:gd name="T43" fmla="*/ 2087563 h 1537"/>
              <a:gd name="T44" fmla="*/ 1812925 w 2227"/>
              <a:gd name="T45" fmla="*/ 2303463 h 1537"/>
              <a:gd name="T46" fmla="*/ 2898775 w 2227"/>
              <a:gd name="T47" fmla="*/ 2417763 h 1537"/>
              <a:gd name="T48" fmla="*/ 3044825 w 2227"/>
              <a:gd name="T49" fmla="*/ 2189163 h 1537"/>
              <a:gd name="T50" fmla="*/ 2962275 w 2227"/>
              <a:gd name="T51" fmla="*/ 1979613 h 1537"/>
              <a:gd name="T52" fmla="*/ 2955925 w 2227"/>
              <a:gd name="T53" fmla="*/ 1858963 h 1537"/>
              <a:gd name="T54" fmla="*/ 3133725 w 2227"/>
              <a:gd name="T55" fmla="*/ 1458913 h 1537"/>
              <a:gd name="T56" fmla="*/ 3470276 w 2227"/>
              <a:gd name="T57" fmla="*/ 1490663 h 1537"/>
              <a:gd name="T58" fmla="*/ 3489326 w 2227"/>
              <a:gd name="T59" fmla="*/ 779463 h 1537"/>
              <a:gd name="T60" fmla="*/ 3413126 w 2227"/>
              <a:gd name="T61" fmla="*/ 1071563 h 1537"/>
              <a:gd name="T62" fmla="*/ 3286126 w 2227"/>
              <a:gd name="T63" fmla="*/ 1084263 h 1537"/>
              <a:gd name="T64" fmla="*/ 3095625 w 2227"/>
              <a:gd name="T65" fmla="*/ 874713 h 1537"/>
              <a:gd name="T66" fmla="*/ 3070225 w 2227"/>
              <a:gd name="T67" fmla="*/ 919163 h 1537"/>
              <a:gd name="T68" fmla="*/ 2835275 w 2227"/>
              <a:gd name="T69" fmla="*/ 938213 h 1537"/>
              <a:gd name="T70" fmla="*/ 2511425 w 2227"/>
              <a:gd name="T71" fmla="*/ 823913 h 1537"/>
              <a:gd name="T72" fmla="*/ 2219325 w 2227"/>
              <a:gd name="T73" fmla="*/ 811213 h 1537"/>
              <a:gd name="T74" fmla="*/ 2346325 w 2227"/>
              <a:gd name="T75" fmla="*/ 696913 h 1537"/>
              <a:gd name="T76" fmla="*/ 2168525 w 2227"/>
              <a:gd name="T77" fmla="*/ 715963 h 1537"/>
              <a:gd name="T78" fmla="*/ 2035175 w 2227"/>
              <a:gd name="T79" fmla="*/ 798513 h 1537"/>
              <a:gd name="T80" fmla="*/ 1819275 w 2227"/>
              <a:gd name="T81" fmla="*/ 760413 h 1537"/>
              <a:gd name="T82" fmla="*/ 1724025 w 2227"/>
              <a:gd name="T83" fmla="*/ 874713 h 1537"/>
              <a:gd name="T84" fmla="*/ 1597025 w 2227"/>
              <a:gd name="T85" fmla="*/ 709613 h 1537"/>
              <a:gd name="T86" fmla="*/ 1508125 w 2227"/>
              <a:gd name="T87" fmla="*/ 696913 h 1537"/>
              <a:gd name="T88" fmla="*/ 1685925 w 2227"/>
              <a:gd name="T89" fmla="*/ 373063 h 1537"/>
              <a:gd name="T90" fmla="*/ 1806575 w 2227"/>
              <a:gd name="T91" fmla="*/ 658813 h 1537"/>
              <a:gd name="T92" fmla="*/ 2047875 w 2227"/>
              <a:gd name="T93" fmla="*/ 493713 h 1537"/>
              <a:gd name="T94" fmla="*/ 2041525 w 2227"/>
              <a:gd name="T95" fmla="*/ 246063 h 1537"/>
              <a:gd name="T96" fmla="*/ 1914525 w 2227"/>
              <a:gd name="T97" fmla="*/ 17463 h 153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227"/>
              <a:gd name="T148" fmla="*/ 0 h 1537"/>
              <a:gd name="T149" fmla="*/ 2227 w 2227"/>
              <a:gd name="T150" fmla="*/ 1537 h 153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227" h="1537">
                <a:moveTo>
                  <a:pt x="1206" y="11"/>
                </a:moveTo>
                <a:cubicBezTo>
                  <a:pt x="1174" y="0"/>
                  <a:pt x="1139" y="8"/>
                  <a:pt x="1106" y="15"/>
                </a:cubicBezTo>
                <a:cubicBezTo>
                  <a:pt x="1077" y="44"/>
                  <a:pt x="1076" y="84"/>
                  <a:pt x="1042" y="107"/>
                </a:cubicBezTo>
                <a:cubicBezTo>
                  <a:pt x="1029" y="116"/>
                  <a:pt x="1008" y="122"/>
                  <a:pt x="994" y="127"/>
                </a:cubicBezTo>
                <a:cubicBezTo>
                  <a:pt x="985" y="130"/>
                  <a:pt x="970" y="143"/>
                  <a:pt x="970" y="143"/>
                </a:cubicBezTo>
                <a:cubicBezTo>
                  <a:pt x="967" y="147"/>
                  <a:pt x="965" y="152"/>
                  <a:pt x="962" y="155"/>
                </a:cubicBezTo>
                <a:cubicBezTo>
                  <a:pt x="959" y="158"/>
                  <a:pt x="953" y="159"/>
                  <a:pt x="950" y="163"/>
                </a:cubicBezTo>
                <a:cubicBezTo>
                  <a:pt x="940" y="175"/>
                  <a:pt x="944" y="187"/>
                  <a:pt x="926" y="195"/>
                </a:cubicBezTo>
                <a:cubicBezTo>
                  <a:pt x="911" y="201"/>
                  <a:pt x="900" y="202"/>
                  <a:pt x="886" y="211"/>
                </a:cubicBezTo>
                <a:cubicBezTo>
                  <a:pt x="875" y="243"/>
                  <a:pt x="891" y="206"/>
                  <a:pt x="870" y="227"/>
                </a:cubicBezTo>
                <a:cubicBezTo>
                  <a:pt x="867" y="230"/>
                  <a:pt x="869" y="236"/>
                  <a:pt x="866" y="239"/>
                </a:cubicBezTo>
                <a:cubicBezTo>
                  <a:pt x="859" y="246"/>
                  <a:pt x="842" y="255"/>
                  <a:pt x="842" y="255"/>
                </a:cubicBezTo>
                <a:cubicBezTo>
                  <a:pt x="827" y="299"/>
                  <a:pt x="852" y="234"/>
                  <a:pt x="826" y="275"/>
                </a:cubicBezTo>
                <a:cubicBezTo>
                  <a:pt x="819" y="287"/>
                  <a:pt x="823" y="305"/>
                  <a:pt x="814" y="315"/>
                </a:cubicBezTo>
                <a:cubicBezTo>
                  <a:pt x="803" y="328"/>
                  <a:pt x="792" y="330"/>
                  <a:pt x="778" y="335"/>
                </a:cubicBezTo>
                <a:cubicBezTo>
                  <a:pt x="765" y="354"/>
                  <a:pt x="773" y="340"/>
                  <a:pt x="766" y="363"/>
                </a:cubicBezTo>
                <a:cubicBezTo>
                  <a:pt x="764" y="371"/>
                  <a:pt x="758" y="387"/>
                  <a:pt x="758" y="387"/>
                </a:cubicBezTo>
                <a:cubicBezTo>
                  <a:pt x="759" y="396"/>
                  <a:pt x="760" y="406"/>
                  <a:pt x="762" y="415"/>
                </a:cubicBezTo>
                <a:cubicBezTo>
                  <a:pt x="764" y="423"/>
                  <a:pt x="770" y="439"/>
                  <a:pt x="770" y="439"/>
                </a:cubicBezTo>
                <a:cubicBezTo>
                  <a:pt x="769" y="443"/>
                  <a:pt x="769" y="449"/>
                  <a:pt x="766" y="451"/>
                </a:cubicBezTo>
                <a:cubicBezTo>
                  <a:pt x="759" y="456"/>
                  <a:pt x="742" y="459"/>
                  <a:pt x="742" y="459"/>
                </a:cubicBezTo>
                <a:cubicBezTo>
                  <a:pt x="708" y="455"/>
                  <a:pt x="707" y="452"/>
                  <a:pt x="670" y="459"/>
                </a:cubicBezTo>
                <a:cubicBezTo>
                  <a:pt x="662" y="461"/>
                  <a:pt x="646" y="467"/>
                  <a:pt x="646" y="467"/>
                </a:cubicBezTo>
                <a:cubicBezTo>
                  <a:pt x="642" y="503"/>
                  <a:pt x="645" y="540"/>
                  <a:pt x="638" y="575"/>
                </a:cubicBezTo>
                <a:cubicBezTo>
                  <a:pt x="636" y="584"/>
                  <a:pt x="627" y="591"/>
                  <a:pt x="622" y="599"/>
                </a:cubicBezTo>
                <a:cubicBezTo>
                  <a:pt x="620" y="603"/>
                  <a:pt x="621" y="609"/>
                  <a:pt x="618" y="611"/>
                </a:cubicBezTo>
                <a:cubicBezTo>
                  <a:pt x="608" y="618"/>
                  <a:pt x="582" y="623"/>
                  <a:pt x="582" y="623"/>
                </a:cubicBezTo>
                <a:cubicBezTo>
                  <a:pt x="578" y="622"/>
                  <a:pt x="574" y="621"/>
                  <a:pt x="570" y="619"/>
                </a:cubicBezTo>
                <a:cubicBezTo>
                  <a:pt x="566" y="617"/>
                  <a:pt x="562" y="613"/>
                  <a:pt x="558" y="611"/>
                </a:cubicBezTo>
                <a:cubicBezTo>
                  <a:pt x="550" y="608"/>
                  <a:pt x="534" y="603"/>
                  <a:pt x="534" y="603"/>
                </a:cubicBezTo>
                <a:cubicBezTo>
                  <a:pt x="514" y="610"/>
                  <a:pt x="526" y="608"/>
                  <a:pt x="498" y="599"/>
                </a:cubicBezTo>
                <a:cubicBezTo>
                  <a:pt x="490" y="596"/>
                  <a:pt x="474" y="591"/>
                  <a:pt x="474" y="591"/>
                </a:cubicBezTo>
                <a:cubicBezTo>
                  <a:pt x="440" y="599"/>
                  <a:pt x="424" y="576"/>
                  <a:pt x="394" y="571"/>
                </a:cubicBezTo>
                <a:cubicBezTo>
                  <a:pt x="381" y="569"/>
                  <a:pt x="367" y="568"/>
                  <a:pt x="354" y="567"/>
                </a:cubicBezTo>
                <a:cubicBezTo>
                  <a:pt x="335" y="555"/>
                  <a:pt x="339" y="568"/>
                  <a:pt x="322" y="579"/>
                </a:cubicBezTo>
                <a:cubicBezTo>
                  <a:pt x="318" y="592"/>
                  <a:pt x="310" y="602"/>
                  <a:pt x="306" y="615"/>
                </a:cubicBezTo>
                <a:cubicBezTo>
                  <a:pt x="305" y="639"/>
                  <a:pt x="307" y="663"/>
                  <a:pt x="302" y="687"/>
                </a:cubicBezTo>
                <a:cubicBezTo>
                  <a:pt x="300" y="696"/>
                  <a:pt x="286" y="711"/>
                  <a:pt x="286" y="711"/>
                </a:cubicBezTo>
                <a:cubicBezTo>
                  <a:pt x="283" y="780"/>
                  <a:pt x="289" y="831"/>
                  <a:pt x="218" y="855"/>
                </a:cubicBezTo>
                <a:cubicBezTo>
                  <a:pt x="215" y="859"/>
                  <a:pt x="214" y="864"/>
                  <a:pt x="210" y="867"/>
                </a:cubicBezTo>
                <a:cubicBezTo>
                  <a:pt x="203" y="871"/>
                  <a:pt x="186" y="875"/>
                  <a:pt x="186" y="875"/>
                </a:cubicBezTo>
                <a:cubicBezTo>
                  <a:pt x="181" y="890"/>
                  <a:pt x="171" y="892"/>
                  <a:pt x="166" y="907"/>
                </a:cubicBezTo>
                <a:cubicBezTo>
                  <a:pt x="165" y="918"/>
                  <a:pt x="165" y="929"/>
                  <a:pt x="162" y="939"/>
                </a:cubicBezTo>
                <a:cubicBezTo>
                  <a:pt x="158" y="954"/>
                  <a:pt x="140" y="961"/>
                  <a:pt x="134" y="975"/>
                </a:cubicBezTo>
                <a:cubicBezTo>
                  <a:pt x="129" y="987"/>
                  <a:pt x="126" y="999"/>
                  <a:pt x="122" y="1011"/>
                </a:cubicBezTo>
                <a:cubicBezTo>
                  <a:pt x="121" y="1015"/>
                  <a:pt x="118" y="1023"/>
                  <a:pt x="118" y="1023"/>
                </a:cubicBezTo>
                <a:cubicBezTo>
                  <a:pt x="124" y="1040"/>
                  <a:pt x="120" y="1048"/>
                  <a:pt x="110" y="1063"/>
                </a:cubicBezTo>
                <a:cubicBezTo>
                  <a:pt x="97" y="1062"/>
                  <a:pt x="83" y="1064"/>
                  <a:pt x="70" y="1059"/>
                </a:cubicBezTo>
                <a:cubicBezTo>
                  <a:pt x="66" y="1058"/>
                  <a:pt x="70" y="1049"/>
                  <a:pt x="66" y="1047"/>
                </a:cubicBezTo>
                <a:cubicBezTo>
                  <a:pt x="64" y="1046"/>
                  <a:pt x="42" y="1054"/>
                  <a:pt x="38" y="1055"/>
                </a:cubicBezTo>
                <a:cubicBezTo>
                  <a:pt x="20" y="1083"/>
                  <a:pt x="19" y="1070"/>
                  <a:pt x="26" y="1091"/>
                </a:cubicBezTo>
                <a:cubicBezTo>
                  <a:pt x="20" y="1108"/>
                  <a:pt x="0" y="1109"/>
                  <a:pt x="14" y="1131"/>
                </a:cubicBezTo>
                <a:cubicBezTo>
                  <a:pt x="19" y="1138"/>
                  <a:pt x="65" y="1152"/>
                  <a:pt x="74" y="1155"/>
                </a:cubicBezTo>
                <a:cubicBezTo>
                  <a:pt x="83" y="1158"/>
                  <a:pt x="98" y="1171"/>
                  <a:pt x="98" y="1171"/>
                </a:cubicBezTo>
                <a:cubicBezTo>
                  <a:pt x="96" y="1186"/>
                  <a:pt x="84" y="1211"/>
                  <a:pt x="98" y="1223"/>
                </a:cubicBezTo>
                <a:cubicBezTo>
                  <a:pt x="109" y="1232"/>
                  <a:pt x="122" y="1239"/>
                  <a:pt x="134" y="1247"/>
                </a:cubicBezTo>
                <a:cubicBezTo>
                  <a:pt x="141" y="1252"/>
                  <a:pt x="150" y="1252"/>
                  <a:pt x="158" y="1255"/>
                </a:cubicBezTo>
                <a:cubicBezTo>
                  <a:pt x="162" y="1256"/>
                  <a:pt x="170" y="1259"/>
                  <a:pt x="170" y="1259"/>
                </a:cubicBezTo>
                <a:cubicBezTo>
                  <a:pt x="197" y="1255"/>
                  <a:pt x="224" y="1255"/>
                  <a:pt x="250" y="1251"/>
                </a:cubicBezTo>
                <a:cubicBezTo>
                  <a:pt x="268" y="1248"/>
                  <a:pt x="288" y="1239"/>
                  <a:pt x="306" y="1235"/>
                </a:cubicBezTo>
                <a:cubicBezTo>
                  <a:pt x="307" y="1231"/>
                  <a:pt x="310" y="1227"/>
                  <a:pt x="310" y="1223"/>
                </a:cubicBezTo>
                <a:cubicBezTo>
                  <a:pt x="309" y="1215"/>
                  <a:pt x="314" y="1187"/>
                  <a:pt x="314" y="1187"/>
                </a:cubicBezTo>
                <a:cubicBezTo>
                  <a:pt x="315" y="1164"/>
                  <a:pt x="301" y="1153"/>
                  <a:pt x="306" y="1131"/>
                </a:cubicBezTo>
                <a:cubicBezTo>
                  <a:pt x="307" y="1126"/>
                  <a:pt x="315" y="1127"/>
                  <a:pt x="318" y="1123"/>
                </a:cubicBezTo>
                <a:cubicBezTo>
                  <a:pt x="330" y="1108"/>
                  <a:pt x="323" y="1086"/>
                  <a:pt x="338" y="1071"/>
                </a:cubicBezTo>
                <a:cubicBezTo>
                  <a:pt x="348" y="1061"/>
                  <a:pt x="363" y="1058"/>
                  <a:pt x="374" y="1051"/>
                </a:cubicBezTo>
                <a:cubicBezTo>
                  <a:pt x="396" y="1055"/>
                  <a:pt x="408" y="1063"/>
                  <a:pt x="430" y="1067"/>
                </a:cubicBezTo>
                <a:cubicBezTo>
                  <a:pt x="438" y="1066"/>
                  <a:pt x="455" y="1067"/>
                  <a:pt x="462" y="1063"/>
                </a:cubicBezTo>
                <a:cubicBezTo>
                  <a:pt x="472" y="1058"/>
                  <a:pt x="470" y="1042"/>
                  <a:pt x="474" y="1035"/>
                </a:cubicBezTo>
                <a:cubicBezTo>
                  <a:pt x="505" y="973"/>
                  <a:pt x="490" y="1035"/>
                  <a:pt x="510" y="975"/>
                </a:cubicBezTo>
                <a:cubicBezTo>
                  <a:pt x="517" y="954"/>
                  <a:pt x="517" y="947"/>
                  <a:pt x="526" y="927"/>
                </a:cubicBezTo>
                <a:cubicBezTo>
                  <a:pt x="540" y="895"/>
                  <a:pt x="547" y="860"/>
                  <a:pt x="558" y="827"/>
                </a:cubicBezTo>
                <a:cubicBezTo>
                  <a:pt x="560" y="805"/>
                  <a:pt x="562" y="759"/>
                  <a:pt x="586" y="743"/>
                </a:cubicBezTo>
                <a:cubicBezTo>
                  <a:pt x="594" y="738"/>
                  <a:pt x="602" y="732"/>
                  <a:pt x="610" y="727"/>
                </a:cubicBezTo>
                <a:cubicBezTo>
                  <a:pt x="614" y="724"/>
                  <a:pt x="642" y="703"/>
                  <a:pt x="642" y="703"/>
                </a:cubicBezTo>
                <a:cubicBezTo>
                  <a:pt x="703" y="713"/>
                  <a:pt x="654" y="725"/>
                  <a:pt x="710" y="731"/>
                </a:cubicBezTo>
                <a:cubicBezTo>
                  <a:pt x="747" y="740"/>
                  <a:pt x="816" y="755"/>
                  <a:pt x="846" y="775"/>
                </a:cubicBezTo>
                <a:cubicBezTo>
                  <a:pt x="851" y="789"/>
                  <a:pt x="867" y="840"/>
                  <a:pt x="878" y="847"/>
                </a:cubicBezTo>
                <a:cubicBezTo>
                  <a:pt x="885" y="851"/>
                  <a:pt x="910" y="879"/>
                  <a:pt x="918" y="867"/>
                </a:cubicBezTo>
                <a:cubicBezTo>
                  <a:pt x="954" y="891"/>
                  <a:pt x="975" y="894"/>
                  <a:pt x="1018" y="899"/>
                </a:cubicBezTo>
                <a:cubicBezTo>
                  <a:pt x="1041" y="907"/>
                  <a:pt x="1042" y="925"/>
                  <a:pt x="1046" y="947"/>
                </a:cubicBezTo>
                <a:cubicBezTo>
                  <a:pt x="1039" y="975"/>
                  <a:pt x="1022" y="1015"/>
                  <a:pt x="998" y="1031"/>
                </a:cubicBezTo>
                <a:cubicBezTo>
                  <a:pt x="983" y="1053"/>
                  <a:pt x="962" y="1057"/>
                  <a:pt x="942" y="1071"/>
                </a:cubicBezTo>
                <a:cubicBezTo>
                  <a:pt x="929" y="1091"/>
                  <a:pt x="906" y="1098"/>
                  <a:pt x="886" y="1111"/>
                </a:cubicBezTo>
                <a:cubicBezTo>
                  <a:pt x="867" y="1139"/>
                  <a:pt x="870" y="1139"/>
                  <a:pt x="862" y="1171"/>
                </a:cubicBezTo>
                <a:cubicBezTo>
                  <a:pt x="860" y="1179"/>
                  <a:pt x="854" y="1195"/>
                  <a:pt x="854" y="1195"/>
                </a:cubicBezTo>
                <a:cubicBezTo>
                  <a:pt x="853" y="1202"/>
                  <a:pt x="848" y="1258"/>
                  <a:pt x="842" y="1279"/>
                </a:cubicBezTo>
                <a:cubicBezTo>
                  <a:pt x="839" y="1291"/>
                  <a:pt x="830" y="1315"/>
                  <a:pt x="830" y="1315"/>
                </a:cubicBezTo>
                <a:cubicBezTo>
                  <a:pt x="841" y="1349"/>
                  <a:pt x="887" y="1353"/>
                  <a:pt x="918" y="1363"/>
                </a:cubicBezTo>
                <a:cubicBezTo>
                  <a:pt x="932" y="1368"/>
                  <a:pt x="953" y="1386"/>
                  <a:pt x="966" y="1395"/>
                </a:cubicBezTo>
                <a:cubicBezTo>
                  <a:pt x="984" y="1407"/>
                  <a:pt x="1017" y="1412"/>
                  <a:pt x="1038" y="1419"/>
                </a:cubicBezTo>
                <a:cubicBezTo>
                  <a:pt x="1074" y="1431"/>
                  <a:pt x="1106" y="1442"/>
                  <a:pt x="1142" y="1451"/>
                </a:cubicBezTo>
                <a:cubicBezTo>
                  <a:pt x="1162" y="1456"/>
                  <a:pt x="1181" y="1466"/>
                  <a:pt x="1202" y="1467"/>
                </a:cubicBezTo>
                <a:cubicBezTo>
                  <a:pt x="1270" y="1469"/>
                  <a:pt x="1338" y="1470"/>
                  <a:pt x="1406" y="1471"/>
                </a:cubicBezTo>
                <a:cubicBezTo>
                  <a:pt x="1528" y="1483"/>
                  <a:pt x="1459" y="1478"/>
                  <a:pt x="1614" y="1483"/>
                </a:cubicBezTo>
                <a:cubicBezTo>
                  <a:pt x="1682" y="1500"/>
                  <a:pt x="1756" y="1514"/>
                  <a:pt x="1826" y="1523"/>
                </a:cubicBezTo>
                <a:cubicBezTo>
                  <a:pt x="1868" y="1537"/>
                  <a:pt x="1898" y="1522"/>
                  <a:pt x="1938" y="1515"/>
                </a:cubicBezTo>
                <a:cubicBezTo>
                  <a:pt x="1945" y="1495"/>
                  <a:pt x="1954" y="1481"/>
                  <a:pt x="1958" y="1459"/>
                </a:cubicBezTo>
                <a:cubicBezTo>
                  <a:pt x="1955" y="1435"/>
                  <a:pt x="1958" y="1424"/>
                  <a:pt x="1938" y="1411"/>
                </a:cubicBezTo>
                <a:cubicBezTo>
                  <a:pt x="1933" y="1396"/>
                  <a:pt x="1923" y="1394"/>
                  <a:pt x="1918" y="1379"/>
                </a:cubicBezTo>
                <a:cubicBezTo>
                  <a:pt x="1917" y="1370"/>
                  <a:pt x="1918" y="1360"/>
                  <a:pt x="1914" y="1351"/>
                </a:cubicBezTo>
                <a:cubicBezTo>
                  <a:pt x="1912" y="1347"/>
                  <a:pt x="1905" y="1347"/>
                  <a:pt x="1902" y="1343"/>
                </a:cubicBezTo>
                <a:cubicBezTo>
                  <a:pt x="1888" y="1321"/>
                  <a:pt x="1891" y="1294"/>
                  <a:pt x="1882" y="1271"/>
                </a:cubicBezTo>
                <a:cubicBezTo>
                  <a:pt x="1878" y="1262"/>
                  <a:pt x="1871" y="1255"/>
                  <a:pt x="1866" y="1247"/>
                </a:cubicBezTo>
                <a:cubicBezTo>
                  <a:pt x="1863" y="1243"/>
                  <a:pt x="1858" y="1235"/>
                  <a:pt x="1858" y="1235"/>
                </a:cubicBezTo>
                <a:cubicBezTo>
                  <a:pt x="1855" y="1221"/>
                  <a:pt x="1846" y="1195"/>
                  <a:pt x="1846" y="1195"/>
                </a:cubicBezTo>
                <a:cubicBezTo>
                  <a:pt x="1847" y="1188"/>
                  <a:pt x="1846" y="1181"/>
                  <a:pt x="1850" y="1175"/>
                </a:cubicBezTo>
                <a:cubicBezTo>
                  <a:pt x="1852" y="1171"/>
                  <a:pt x="1859" y="1174"/>
                  <a:pt x="1862" y="1171"/>
                </a:cubicBezTo>
                <a:cubicBezTo>
                  <a:pt x="1862" y="1171"/>
                  <a:pt x="1882" y="1141"/>
                  <a:pt x="1886" y="1135"/>
                </a:cubicBezTo>
                <a:cubicBezTo>
                  <a:pt x="1898" y="1117"/>
                  <a:pt x="1902" y="1094"/>
                  <a:pt x="1914" y="1075"/>
                </a:cubicBezTo>
                <a:cubicBezTo>
                  <a:pt x="1917" y="1047"/>
                  <a:pt x="1912" y="1008"/>
                  <a:pt x="1938" y="991"/>
                </a:cubicBezTo>
                <a:cubicBezTo>
                  <a:pt x="1942" y="978"/>
                  <a:pt x="1964" y="927"/>
                  <a:pt x="1974" y="919"/>
                </a:cubicBezTo>
                <a:cubicBezTo>
                  <a:pt x="1981" y="913"/>
                  <a:pt x="1991" y="912"/>
                  <a:pt x="1998" y="907"/>
                </a:cubicBezTo>
                <a:cubicBezTo>
                  <a:pt x="2047" y="910"/>
                  <a:pt x="2090" y="916"/>
                  <a:pt x="2138" y="923"/>
                </a:cubicBezTo>
                <a:cubicBezTo>
                  <a:pt x="2154" y="928"/>
                  <a:pt x="2157" y="935"/>
                  <a:pt x="2162" y="951"/>
                </a:cubicBezTo>
                <a:cubicBezTo>
                  <a:pt x="2170" y="948"/>
                  <a:pt x="2180" y="946"/>
                  <a:pt x="2186" y="939"/>
                </a:cubicBezTo>
                <a:cubicBezTo>
                  <a:pt x="2189" y="936"/>
                  <a:pt x="2187" y="930"/>
                  <a:pt x="2190" y="927"/>
                </a:cubicBezTo>
                <a:cubicBezTo>
                  <a:pt x="2196" y="920"/>
                  <a:pt x="2214" y="915"/>
                  <a:pt x="2214" y="915"/>
                </a:cubicBezTo>
                <a:cubicBezTo>
                  <a:pt x="2217" y="771"/>
                  <a:pt x="2227" y="627"/>
                  <a:pt x="2222" y="483"/>
                </a:cubicBezTo>
                <a:cubicBezTo>
                  <a:pt x="2222" y="475"/>
                  <a:pt x="2198" y="491"/>
                  <a:pt x="2198" y="491"/>
                </a:cubicBezTo>
                <a:cubicBezTo>
                  <a:pt x="2179" y="519"/>
                  <a:pt x="2190" y="510"/>
                  <a:pt x="2170" y="523"/>
                </a:cubicBezTo>
                <a:cubicBezTo>
                  <a:pt x="2164" y="540"/>
                  <a:pt x="2171" y="548"/>
                  <a:pt x="2166" y="567"/>
                </a:cubicBezTo>
                <a:cubicBezTo>
                  <a:pt x="2159" y="592"/>
                  <a:pt x="2144" y="617"/>
                  <a:pt x="2130" y="639"/>
                </a:cubicBezTo>
                <a:cubicBezTo>
                  <a:pt x="2148" y="667"/>
                  <a:pt x="2143" y="654"/>
                  <a:pt x="2150" y="675"/>
                </a:cubicBezTo>
                <a:cubicBezTo>
                  <a:pt x="2153" y="703"/>
                  <a:pt x="2152" y="714"/>
                  <a:pt x="2166" y="735"/>
                </a:cubicBezTo>
                <a:cubicBezTo>
                  <a:pt x="2153" y="754"/>
                  <a:pt x="2148" y="767"/>
                  <a:pt x="2130" y="779"/>
                </a:cubicBezTo>
                <a:cubicBezTo>
                  <a:pt x="2121" y="753"/>
                  <a:pt x="2109" y="714"/>
                  <a:pt x="2086" y="699"/>
                </a:cubicBezTo>
                <a:cubicBezTo>
                  <a:pt x="2075" y="667"/>
                  <a:pt x="2091" y="704"/>
                  <a:pt x="2070" y="683"/>
                </a:cubicBezTo>
                <a:cubicBezTo>
                  <a:pt x="2053" y="666"/>
                  <a:pt x="2056" y="651"/>
                  <a:pt x="2038" y="639"/>
                </a:cubicBezTo>
                <a:cubicBezTo>
                  <a:pt x="2026" y="620"/>
                  <a:pt x="2022" y="606"/>
                  <a:pt x="2002" y="599"/>
                </a:cubicBezTo>
                <a:cubicBezTo>
                  <a:pt x="1995" y="588"/>
                  <a:pt x="1984" y="575"/>
                  <a:pt x="1974" y="567"/>
                </a:cubicBezTo>
                <a:cubicBezTo>
                  <a:pt x="1967" y="561"/>
                  <a:pt x="1950" y="551"/>
                  <a:pt x="1950" y="551"/>
                </a:cubicBezTo>
                <a:cubicBezTo>
                  <a:pt x="1937" y="532"/>
                  <a:pt x="1944" y="544"/>
                  <a:pt x="1934" y="515"/>
                </a:cubicBezTo>
                <a:cubicBezTo>
                  <a:pt x="1931" y="507"/>
                  <a:pt x="1926" y="491"/>
                  <a:pt x="1926" y="491"/>
                </a:cubicBezTo>
                <a:cubicBezTo>
                  <a:pt x="1884" y="501"/>
                  <a:pt x="1907" y="519"/>
                  <a:pt x="1918" y="543"/>
                </a:cubicBezTo>
                <a:cubicBezTo>
                  <a:pt x="1937" y="586"/>
                  <a:pt x="1916" y="552"/>
                  <a:pt x="1934" y="579"/>
                </a:cubicBezTo>
                <a:cubicBezTo>
                  <a:pt x="1930" y="622"/>
                  <a:pt x="1925" y="640"/>
                  <a:pt x="1882" y="651"/>
                </a:cubicBezTo>
                <a:cubicBezTo>
                  <a:pt x="1871" y="667"/>
                  <a:pt x="1867" y="670"/>
                  <a:pt x="1850" y="659"/>
                </a:cubicBezTo>
                <a:cubicBezTo>
                  <a:pt x="1854" y="644"/>
                  <a:pt x="1861" y="634"/>
                  <a:pt x="1866" y="619"/>
                </a:cubicBezTo>
                <a:cubicBezTo>
                  <a:pt x="1857" y="576"/>
                  <a:pt x="1822" y="603"/>
                  <a:pt x="1786" y="591"/>
                </a:cubicBezTo>
                <a:cubicBezTo>
                  <a:pt x="1757" y="562"/>
                  <a:pt x="1639" y="594"/>
                  <a:pt x="1698" y="555"/>
                </a:cubicBezTo>
                <a:cubicBezTo>
                  <a:pt x="1703" y="548"/>
                  <a:pt x="1714" y="547"/>
                  <a:pt x="1718" y="539"/>
                </a:cubicBezTo>
                <a:cubicBezTo>
                  <a:pt x="1725" y="525"/>
                  <a:pt x="1702" y="523"/>
                  <a:pt x="1698" y="523"/>
                </a:cubicBezTo>
                <a:cubicBezTo>
                  <a:pt x="1659" y="521"/>
                  <a:pt x="1621" y="520"/>
                  <a:pt x="1582" y="519"/>
                </a:cubicBezTo>
                <a:cubicBezTo>
                  <a:pt x="1565" y="520"/>
                  <a:pt x="1530" y="530"/>
                  <a:pt x="1510" y="523"/>
                </a:cubicBezTo>
                <a:cubicBezTo>
                  <a:pt x="1484" y="528"/>
                  <a:pt x="1469" y="532"/>
                  <a:pt x="1450" y="551"/>
                </a:cubicBezTo>
                <a:cubicBezTo>
                  <a:pt x="1437" y="550"/>
                  <a:pt x="1422" y="554"/>
                  <a:pt x="1410" y="547"/>
                </a:cubicBezTo>
                <a:cubicBezTo>
                  <a:pt x="1410" y="547"/>
                  <a:pt x="1400" y="517"/>
                  <a:pt x="1398" y="511"/>
                </a:cubicBezTo>
                <a:cubicBezTo>
                  <a:pt x="1395" y="503"/>
                  <a:pt x="1390" y="487"/>
                  <a:pt x="1390" y="487"/>
                </a:cubicBezTo>
                <a:cubicBezTo>
                  <a:pt x="1426" y="463"/>
                  <a:pt x="1404" y="472"/>
                  <a:pt x="1458" y="467"/>
                </a:cubicBezTo>
                <a:cubicBezTo>
                  <a:pt x="1462" y="466"/>
                  <a:pt x="1468" y="466"/>
                  <a:pt x="1470" y="463"/>
                </a:cubicBezTo>
                <a:cubicBezTo>
                  <a:pt x="1475" y="456"/>
                  <a:pt x="1478" y="439"/>
                  <a:pt x="1478" y="439"/>
                </a:cubicBezTo>
                <a:cubicBezTo>
                  <a:pt x="1470" y="415"/>
                  <a:pt x="1468" y="389"/>
                  <a:pt x="1446" y="375"/>
                </a:cubicBezTo>
                <a:cubicBezTo>
                  <a:pt x="1435" y="359"/>
                  <a:pt x="1441" y="346"/>
                  <a:pt x="1422" y="359"/>
                </a:cubicBezTo>
                <a:cubicBezTo>
                  <a:pt x="1421" y="376"/>
                  <a:pt x="1420" y="394"/>
                  <a:pt x="1418" y="411"/>
                </a:cubicBezTo>
                <a:cubicBezTo>
                  <a:pt x="1415" y="435"/>
                  <a:pt x="1383" y="440"/>
                  <a:pt x="1366" y="451"/>
                </a:cubicBezTo>
                <a:cubicBezTo>
                  <a:pt x="1355" y="467"/>
                  <a:pt x="1361" y="489"/>
                  <a:pt x="1350" y="503"/>
                </a:cubicBezTo>
                <a:cubicBezTo>
                  <a:pt x="1343" y="511"/>
                  <a:pt x="1334" y="517"/>
                  <a:pt x="1326" y="523"/>
                </a:cubicBezTo>
                <a:cubicBezTo>
                  <a:pt x="1318" y="529"/>
                  <a:pt x="1302" y="539"/>
                  <a:pt x="1302" y="539"/>
                </a:cubicBezTo>
                <a:cubicBezTo>
                  <a:pt x="1281" y="570"/>
                  <a:pt x="1285" y="513"/>
                  <a:pt x="1282" y="503"/>
                </a:cubicBezTo>
                <a:cubicBezTo>
                  <a:pt x="1275" y="483"/>
                  <a:pt x="1268" y="480"/>
                  <a:pt x="1254" y="471"/>
                </a:cubicBezTo>
                <a:cubicBezTo>
                  <a:pt x="1246" y="472"/>
                  <a:pt x="1238" y="473"/>
                  <a:pt x="1230" y="475"/>
                </a:cubicBezTo>
                <a:cubicBezTo>
                  <a:pt x="1222" y="477"/>
                  <a:pt x="1206" y="483"/>
                  <a:pt x="1206" y="483"/>
                </a:cubicBezTo>
                <a:cubicBezTo>
                  <a:pt x="1171" y="471"/>
                  <a:pt x="1190" y="474"/>
                  <a:pt x="1146" y="479"/>
                </a:cubicBezTo>
                <a:cubicBezTo>
                  <a:pt x="1133" y="483"/>
                  <a:pt x="1118" y="507"/>
                  <a:pt x="1118" y="507"/>
                </a:cubicBezTo>
                <a:cubicBezTo>
                  <a:pt x="1117" y="515"/>
                  <a:pt x="1117" y="524"/>
                  <a:pt x="1114" y="531"/>
                </a:cubicBezTo>
                <a:cubicBezTo>
                  <a:pt x="1110" y="540"/>
                  <a:pt x="1098" y="555"/>
                  <a:pt x="1098" y="555"/>
                </a:cubicBezTo>
                <a:cubicBezTo>
                  <a:pt x="1094" y="554"/>
                  <a:pt x="1089" y="554"/>
                  <a:pt x="1086" y="551"/>
                </a:cubicBezTo>
                <a:cubicBezTo>
                  <a:pt x="1079" y="544"/>
                  <a:pt x="1075" y="524"/>
                  <a:pt x="1070" y="515"/>
                </a:cubicBezTo>
                <a:cubicBezTo>
                  <a:pt x="1062" y="499"/>
                  <a:pt x="1052" y="484"/>
                  <a:pt x="1046" y="467"/>
                </a:cubicBezTo>
                <a:cubicBezTo>
                  <a:pt x="1045" y="456"/>
                  <a:pt x="1050" y="442"/>
                  <a:pt x="1042" y="435"/>
                </a:cubicBezTo>
                <a:cubicBezTo>
                  <a:pt x="1032" y="427"/>
                  <a:pt x="1006" y="447"/>
                  <a:pt x="1006" y="447"/>
                </a:cubicBezTo>
                <a:cubicBezTo>
                  <a:pt x="997" y="475"/>
                  <a:pt x="1000" y="490"/>
                  <a:pt x="1010" y="519"/>
                </a:cubicBezTo>
                <a:cubicBezTo>
                  <a:pt x="1009" y="522"/>
                  <a:pt x="1003" y="542"/>
                  <a:pt x="998" y="543"/>
                </a:cubicBezTo>
                <a:cubicBezTo>
                  <a:pt x="987" y="544"/>
                  <a:pt x="966" y="535"/>
                  <a:pt x="966" y="535"/>
                </a:cubicBezTo>
                <a:cubicBezTo>
                  <a:pt x="945" y="503"/>
                  <a:pt x="953" y="486"/>
                  <a:pt x="950" y="439"/>
                </a:cubicBezTo>
                <a:cubicBezTo>
                  <a:pt x="955" y="418"/>
                  <a:pt x="956" y="403"/>
                  <a:pt x="974" y="391"/>
                </a:cubicBezTo>
                <a:cubicBezTo>
                  <a:pt x="987" y="372"/>
                  <a:pt x="998" y="364"/>
                  <a:pt x="1018" y="351"/>
                </a:cubicBezTo>
                <a:cubicBezTo>
                  <a:pt x="1022" y="348"/>
                  <a:pt x="1030" y="343"/>
                  <a:pt x="1030" y="343"/>
                </a:cubicBezTo>
                <a:cubicBezTo>
                  <a:pt x="1042" y="307"/>
                  <a:pt x="1041" y="267"/>
                  <a:pt x="1062" y="235"/>
                </a:cubicBezTo>
                <a:cubicBezTo>
                  <a:pt x="1067" y="251"/>
                  <a:pt x="1068" y="268"/>
                  <a:pt x="1074" y="283"/>
                </a:cubicBezTo>
                <a:cubicBezTo>
                  <a:pt x="1080" y="296"/>
                  <a:pt x="1093" y="305"/>
                  <a:pt x="1098" y="319"/>
                </a:cubicBezTo>
                <a:cubicBezTo>
                  <a:pt x="1104" y="338"/>
                  <a:pt x="1110" y="350"/>
                  <a:pt x="1118" y="367"/>
                </a:cubicBezTo>
                <a:cubicBezTo>
                  <a:pt x="1124" y="380"/>
                  <a:pt x="1126" y="404"/>
                  <a:pt x="1138" y="415"/>
                </a:cubicBezTo>
                <a:cubicBezTo>
                  <a:pt x="1145" y="421"/>
                  <a:pt x="1162" y="431"/>
                  <a:pt x="1162" y="431"/>
                </a:cubicBezTo>
                <a:cubicBezTo>
                  <a:pt x="1232" y="427"/>
                  <a:pt x="1228" y="424"/>
                  <a:pt x="1278" y="407"/>
                </a:cubicBezTo>
                <a:cubicBezTo>
                  <a:pt x="1288" y="393"/>
                  <a:pt x="1296" y="376"/>
                  <a:pt x="1302" y="359"/>
                </a:cubicBezTo>
                <a:cubicBezTo>
                  <a:pt x="1299" y="343"/>
                  <a:pt x="1295" y="327"/>
                  <a:pt x="1290" y="311"/>
                </a:cubicBezTo>
                <a:cubicBezTo>
                  <a:pt x="1291" y="279"/>
                  <a:pt x="1291" y="247"/>
                  <a:pt x="1294" y="215"/>
                </a:cubicBezTo>
                <a:cubicBezTo>
                  <a:pt x="1295" y="207"/>
                  <a:pt x="1302" y="191"/>
                  <a:pt x="1302" y="191"/>
                </a:cubicBezTo>
                <a:cubicBezTo>
                  <a:pt x="1301" y="180"/>
                  <a:pt x="1302" y="169"/>
                  <a:pt x="1298" y="159"/>
                </a:cubicBezTo>
                <a:cubicBezTo>
                  <a:pt x="1296" y="155"/>
                  <a:pt x="1289" y="158"/>
                  <a:pt x="1286" y="155"/>
                </a:cubicBezTo>
                <a:cubicBezTo>
                  <a:pt x="1279" y="148"/>
                  <a:pt x="1277" y="138"/>
                  <a:pt x="1270" y="131"/>
                </a:cubicBezTo>
                <a:cubicBezTo>
                  <a:pt x="1265" y="116"/>
                  <a:pt x="1253" y="98"/>
                  <a:pt x="1250" y="83"/>
                </a:cubicBezTo>
                <a:cubicBezTo>
                  <a:pt x="1249" y="79"/>
                  <a:pt x="1244" y="44"/>
                  <a:pt x="1242" y="39"/>
                </a:cubicBezTo>
                <a:cubicBezTo>
                  <a:pt x="1234" y="17"/>
                  <a:pt x="1220" y="32"/>
                  <a:pt x="1206" y="11"/>
                </a:cubicBezTo>
                <a:close/>
              </a:path>
            </a:pathLst>
          </a:custGeom>
          <a:solidFill>
            <a:srgbClr val="339966">
              <a:alpha val="50195"/>
            </a:srgb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881" name="Freeform 8"/>
          <p:cNvSpPr>
            <a:spLocks/>
          </p:cNvSpPr>
          <p:nvPr/>
        </p:nvSpPr>
        <p:spPr bwMode="auto">
          <a:xfrm>
            <a:off x="5424022" y="3822488"/>
            <a:ext cx="3195638" cy="1781175"/>
          </a:xfrm>
          <a:custGeom>
            <a:avLst/>
            <a:gdLst>
              <a:gd name="T0" fmla="*/ 149225 w 2013"/>
              <a:gd name="T1" fmla="*/ 84137 h 1122"/>
              <a:gd name="T2" fmla="*/ 28575 w 2013"/>
              <a:gd name="T3" fmla="*/ 427038 h 1122"/>
              <a:gd name="T4" fmla="*/ 9525 w 2013"/>
              <a:gd name="T5" fmla="*/ 528637 h 1122"/>
              <a:gd name="T6" fmla="*/ 60325 w 2013"/>
              <a:gd name="T7" fmla="*/ 833438 h 1122"/>
              <a:gd name="T8" fmla="*/ 60325 w 2013"/>
              <a:gd name="T9" fmla="*/ 871538 h 1122"/>
              <a:gd name="T10" fmla="*/ 85725 w 2013"/>
              <a:gd name="T11" fmla="*/ 1074737 h 1122"/>
              <a:gd name="T12" fmla="*/ 9525 w 2013"/>
              <a:gd name="T13" fmla="*/ 1189037 h 1122"/>
              <a:gd name="T14" fmla="*/ 104775 w 2013"/>
              <a:gd name="T15" fmla="*/ 1512887 h 1122"/>
              <a:gd name="T16" fmla="*/ 282575 w 2013"/>
              <a:gd name="T17" fmla="*/ 1722438 h 1122"/>
              <a:gd name="T18" fmla="*/ 339725 w 2013"/>
              <a:gd name="T19" fmla="*/ 1747838 h 1122"/>
              <a:gd name="T20" fmla="*/ 396875 w 2013"/>
              <a:gd name="T21" fmla="*/ 1779588 h 1122"/>
              <a:gd name="T22" fmla="*/ 428625 w 2013"/>
              <a:gd name="T23" fmla="*/ 1716088 h 1122"/>
              <a:gd name="T24" fmla="*/ 422275 w 2013"/>
              <a:gd name="T25" fmla="*/ 1620837 h 1122"/>
              <a:gd name="T26" fmla="*/ 581025 w 2013"/>
              <a:gd name="T27" fmla="*/ 1538287 h 1122"/>
              <a:gd name="T28" fmla="*/ 841375 w 2013"/>
              <a:gd name="T29" fmla="*/ 1525587 h 1122"/>
              <a:gd name="T30" fmla="*/ 962025 w 2013"/>
              <a:gd name="T31" fmla="*/ 903287 h 1122"/>
              <a:gd name="T32" fmla="*/ 1209675 w 2013"/>
              <a:gd name="T33" fmla="*/ 801687 h 1122"/>
              <a:gd name="T34" fmla="*/ 1666876 w 2013"/>
              <a:gd name="T35" fmla="*/ 738187 h 1122"/>
              <a:gd name="T36" fmla="*/ 2174876 w 2013"/>
              <a:gd name="T37" fmla="*/ 782637 h 1122"/>
              <a:gd name="T38" fmla="*/ 2714626 w 2013"/>
              <a:gd name="T39" fmla="*/ 801687 h 1122"/>
              <a:gd name="T40" fmla="*/ 3013076 w 2013"/>
              <a:gd name="T41" fmla="*/ 769937 h 1122"/>
              <a:gd name="T42" fmla="*/ 3121026 w 2013"/>
              <a:gd name="T43" fmla="*/ 693737 h 1122"/>
              <a:gd name="T44" fmla="*/ 3178176 w 2013"/>
              <a:gd name="T45" fmla="*/ 560387 h 1122"/>
              <a:gd name="T46" fmla="*/ 3184526 w 2013"/>
              <a:gd name="T47" fmla="*/ 388937 h 1122"/>
              <a:gd name="T48" fmla="*/ 3133726 w 2013"/>
              <a:gd name="T49" fmla="*/ 477837 h 1122"/>
              <a:gd name="T50" fmla="*/ 2949576 w 2013"/>
              <a:gd name="T51" fmla="*/ 465137 h 1122"/>
              <a:gd name="T52" fmla="*/ 2676526 w 2013"/>
              <a:gd name="T53" fmla="*/ 433388 h 1122"/>
              <a:gd name="T54" fmla="*/ 2524126 w 2013"/>
              <a:gd name="T55" fmla="*/ 407988 h 1122"/>
              <a:gd name="T56" fmla="*/ 2339976 w 2013"/>
              <a:gd name="T57" fmla="*/ 395287 h 1122"/>
              <a:gd name="T58" fmla="*/ 1978026 w 2013"/>
              <a:gd name="T59" fmla="*/ 376237 h 1122"/>
              <a:gd name="T60" fmla="*/ 1863726 w 2013"/>
              <a:gd name="T61" fmla="*/ 350837 h 1122"/>
              <a:gd name="T62" fmla="*/ 1603375 w 2013"/>
              <a:gd name="T63" fmla="*/ 280987 h 1122"/>
              <a:gd name="T64" fmla="*/ 1393825 w 2013"/>
              <a:gd name="T65" fmla="*/ 179387 h 1122"/>
              <a:gd name="T66" fmla="*/ 1355725 w 2013"/>
              <a:gd name="T67" fmla="*/ 173037 h 1122"/>
              <a:gd name="T68" fmla="*/ 1304925 w 2013"/>
              <a:gd name="T69" fmla="*/ 217488 h 1122"/>
              <a:gd name="T70" fmla="*/ 1082675 w 2013"/>
              <a:gd name="T71" fmla="*/ 211138 h 1122"/>
              <a:gd name="T72" fmla="*/ 949325 w 2013"/>
              <a:gd name="T73" fmla="*/ 223837 h 1122"/>
              <a:gd name="T74" fmla="*/ 847725 w 2013"/>
              <a:gd name="T75" fmla="*/ 350837 h 1122"/>
              <a:gd name="T76" fmla="*/ 568325 w 2013"/>
              <a:gd name="T77" fmla="*/ 319087 h 1122"/>
              <a:gd name="T78" fmla="*/ 530225 w 2013"/>
              <a:gd name="T79" fmla="*/ 280987 h 1122"/>
              <a:gd name="T80" fmla="*/ 523875 w 2013"/>
              <a:gd name="T81" fmla="*/ 179387 h 1122"/>
              <a:gd name="T82" fmla="*/ 568325 w 2013"/>
              <a:gd name="T83" fmla="*/ 109538 h 1122"/>
              <a:gd name="T84" fmla="*/ 549275 w 2013"/>
              <a:gd name="T85" fmla="*/ 20637 h 1122"/>
              <a:gd name="T86" fmla="*/ 314325 w 2013"/>
              <a:gd name="T87" fmla="*/ 52388 h 1122"/>
              <a:gd name="T88" fmla="*/ 219075 w 2013"/>
              <a:gd name="T89" fmla="*/ 1588 h 112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013"/>
              <a:gd name="T136" fmla="*/ 0 h 1122"/>
              <a:gd name="T137" fmla="*/ 2013 w 2013"/>
              <a:gd name="T138" fmla="*/ 1122 h 112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013" h="1122">
                <a:moveTo>
                  <a:pt x="126" y="5"/>
                </a:moveTo>
                <a:cubicBezTo>
                  <a:pt x="115" y="21"/>
                  <a:pt x="105" y="36"/>
                  <a:pt x="94" y="53"/>
                </a:cubicBezTo>
                <a:cubicBezTo>
                  <a:pt x="85" y="98"/>
                  <a:pt x="64" y="150"/>
                  <a:pt x="38" y="189"/>
                </a:cubicBezTo>
                <a:cubicBezTo>
                  <a:pt x="33" y="216"/>
                  <a:pt x="22" y="241"/>
                  <a:pt x="18" y="269"/>
                </a:cubicBezTo>
                <a:cubicBezTo>
                  <a:pt x="16" y="282"/>
                  <a:pt x="16" y="296"/>
                  <a:pt x="14" y="309"/>
                </a:cubicBezTo>
                <a:cubicBezTo>
                  <a:pt x="12" y="317"/>
                  <a:pt x="6" y="333"/>
                  <a:pt x="6" y="333"/>
                </a:cubicBezTo>
                <a:cubicBezTo>
                  <a:pt x="5" y="376"/>
                  <a:pt x="4" y="418"/>
                  <a:pt x="2" y="461"/>
                </a:cubicBezTo>
                <a:cubicBezTo>
                  <a:pt x="0" y="497"/>
                  <a:pt x="7" y="504"/>
                  <a:pt x="38" y="525"/>
                </a:cubicBezTo>
                <a:cubicBezTo>
                  <a:pt x="39" y="529"/>
                  <a:pt x="42" y="533"/>
                  <a:pt x="42" y="537"/>
                </a:cubicBezTo>
                <a:cubicBezTo>
                  <a:pt x="42" y="541"/>
                  <a:pt x="38" y="545"/>
                  <a:pt x="38" y="549"/>
                </a:cubicBezTo>
                <a:cubicBezTo>
                  <a:pt x="39" y="557"/>
                  <a:pt x="46" y="573"/>
                  <a:pt x="46" y="573"/>
                </a:cubicBezTo>
                <a:cubicBezTo>
                  <a:pt x="49" y="610"/>
                  <a:pt x="64" y="639"/>
                  <a:pt x="54" y="677"/>
                </a:cubicBezTo>
                <a:cubicBezTo>
                  <a:pt x="50" y="690"/>
                  <a:pt x="30" y="712"/>
                  <a:pt x="22" y="725"/>
                </a:cubicBezTo>
                <a:cubicBezTo>
                  <a:pt x="17" y="733"/>
                  <a:pt x="6" y="749"/>
                  <a:pt x="6" y="749"/>
                </a:cubicBezTo>
                <a:cubicBezTo>
                  <a:pt x="1" y="776"/>
                  <a:pt x="10" y="781"/>
                  <a:pt x="18" y="805"/>
                </a:cubicBezTo>
                <a:cubicBezTo>
                  <a:pt x="25" y="862"/>
                  <a:pt x="44" y="903"/>
                  <a:pt x="66" y="953"/>
                </a:cubicBezTo>
                <a:cubicBezTo>
                  <a:pt x="82" y="989"/>
                  <a:pt x="92" y="1022"/>
                  <a:pt x="126" y="1045"/>
                </a:cubicBezTo>
                <a:cubicBezTo>
                  <a:pt x="136" y="1060"/>
                  <a:pt x="160" y="1077"/>
                  <a:pt x="178" y="1085"/>
                </a:cubicBezTo>
                <a:cubicBezTo>
                  <a:pt x="186" y="1088"/>
                  <a:pt x="195" y="1088"/>
                  <a:pt x="202" y="1093"/>
                </a:cubicBezTo>
                <a:cubicBezTo>
                  <a:pt x="206" y="1096"/>
                  <a:pt x="210" y="1099"/>
                  <a:pt x="214" y="1101"/>
                </a:cubicBezTo>
                <a:cubicBezTo>
                  <a:pt x="218" y="1103"/>
                  <a:pt x="222" y="1103"/>
                  <a:pt x="226" y="1105"/>
                </a:cubicBezTo>
                <a:cubicBezTo>
                  <a:pt x="234" y="1110"/>
                  <a:pt x="250" y="1121"/>
                  <a:pt x="250" y="1121"/>
                </a:cubicBezTo>
                <a:cubicBezTo>
                  <a:pt x="264" y="1118"/>
                  <a:pt x="274" y="1122"/>
                  <a:pt x="274" y="1105"/>
                </a:cubicBezTo>
                <a:cubicBezTo>
                  <a:pt x="274" y="1097"/>
                  <a:pt x="272" y="1089"/>
                  <a:pt x="270" y="1081"/>
                </a:cubicBezTo>
                <a:cubicBezTo>
                  <a:pt x="268" y="1073"/>
                  <a:pt x="262" y="1057"/>
                  <a:pt x="262" y="1057"/>
                </a:cubicBezTo>
                <a:cubicBezTo>
                  <a:pt x="263" y="1045"/>
                  <a:pt x="262" y="1032"/>
                  <a:pt x="266" y="1021"/>
                </a:cubicBezTo>
                <a:cubicBezTo>
                  <a:pt x="270" y="1009"/>
                  <a:pt x="290" y="1009"/>
                  <a:pt x="302" y="1005"/>
                </a:cubicBezTo>
                <a:cubicBezTo>
                  <a:pt x="326" y="997"/>
                  <a:pt x="339" y="971"/>
                  <a:pt x="366" y="969"/>
                </a:cubicBezTo>
                <a:cubicBezTo>
                  <a:pt x="401" y="967"/>
                  <a:pt x="435" y="966"/>
                  <a:pt x="470" y="965"/>
                </a:cubicBezTo>
                <a:cubicBezTo>
                  <a:pt x="493" y="970"/>
                  <a:pt x="508" y="961"/>
                  <a:pt x="530" y="961"/>
                </a:cubicBezTo>
                <a:cubicBezTo>
                  <a:pt x="570" y="823"/>
                  <a:pt x="643" y="752"/>
                  <a:pt x="606" y="641"/>
                </a:cubicBezTo>
                <a:cubicBezTo>
                  <a:pt x="603" y="611"/>
                  <a:pt x="599" y="599"/>
                  <a:pt x="606" y="569"/>
                </a:cubicBezTo>
                <a:cubicBezTo>
                  <a:pt x="611" y="549"/>
                  <a:pt x="635" y="545"/>
                  <a:pt x="650" y="537"/>
                </a:cubicBezTo>
                <a:cubicBezTo>
                  <a:pt x="689" y="517"/>
                  <a:pt x="716" y="510"/>
                  <a:pt x="762" y="505"/>
                </a:cubicBezTo>
                <a:cubicBezTo>
                  <a:pt x="813" y="488"/>
                  <a:pt x="861" y="475"/>
                  <a:pt x="914" y="469"/>
                </a:cubicBezTo>
                <a:cubicBezTo>
                  <a:pt x="961" y="457"/>
                  <a:pt x="1000" y="463"/>
                  <a:pt x="1050" y="465"/>
                </a:cubicBezTo>
                <a:cubicBezTo>
                  <a:pt x="1132" y="477"/>
                  <a:pt x="1228" y="467"/>
                  <a:pt x="1310" y="469"/>
                </a:cubicBezTo>
                <a:cubicBezTo>
                  <a:pt x="1332" y="476"/>
                  <a:pt x="1350" y="484"/>
                  <a:pt x="1370" y="493"/>
                </a:cubicBezTo>
                <a:cubicBezTo>
                  <a:pt x="1378" y="496"/>
                  <a:pt x="1394" y="501"/>
                  <a:pt x="1394" y="501"/>
                </a:cubicBezTo>
                <a:cubicBezTo>
                  <a:pt x="1500" y="498"/>
                  <a:pt x="1605" y="493"/>
                  <a:pt x="1710" y="505"/>
                </a:cubicBezTo>
                <a:cubicBezTo>
                  <a:pt x="1725" y="510"/>
                  <a:pt x="1731" y="504"/>
                  <a:pt x="1746" y="509"/>
                </a:cubicBezTo>
                <a:cubicBezTo>
                  <a:pt x="1801" y="506"/>
                  <a:pt x="1846" y="498"/>
                  <a:pt x="1898" y="485"/>
                </a:cubicBezTo>
                <a:cubicBezTo>
                  <a:pt x="1907" y="471"/>
                  <a:pt x="1926" y="452"/>
                  <a:pt x="1942" y="445"/>
                </a:cubicBezTo>
                <a:cubicBezTo>
                  <a:pt x="1950" y="442"/>
                  <a:pt x="1966" y="437"/>
                  <a:pt x="1966" y="437"/>
                </a:cubicBezTo>
                <a:cubicBezTo>
                  <a:pt x="1983" y="420"/>
                  <a:pt x="1987" y="399"/>
                  <a:pt x="1994" y="377"/>
                </a:cubicBezTo>
                <a:cubicBezTo>
                  <a:pt x="1997" y="369"/>
                  <a:pt x="1999" y="361"/>
                  <a:pt x="2002" y="353"/>
                </a:cubicBezTo>
                <a:cubicBezTo>
                  <a:pt x="2003" y="349"/>
                  <a:pt x="2006" y="341"/>
                  <a:pt x="2006" y="341"/>
                </a:cubicBezTo>
                <a:cubicBezTo>
                  <a:pt x="2010" y="298"/>
                  <a:pt x="2013" y="288"/>
                  <a:pt x="2006" y="245"/>
                </a:cubicBezTo>
                <a:cubicBezTo>
                  <a:pt x="2005" y="237"/>
                  <a:pt x="1998" y="221"/>
                  <a:pt x="1998" y="221"/>
                </a:cubicBezTo>
                <a:cubicBezTo>
                  <a:pt x="1994" y="233"/>
                  <a:pt x="1980" y="294"/>
                  <a:pt x="1974" y="301"/>
                </a:cubicBezTo>
                <a:cubicBezTo>
                  <a:pt x="1966" y="311"/>
                  <a:pt x="1950" y="307"/>
                  <a:pt x="1938" y="309"/>
                </a:cubicBezTo>
                <a:cubicBezTo>
                  <a:pt x="1882" y="300"/>
                  <a:pt x="1931" y="293"/>
                  <a:pt x="1858" y="293"/>
                </a:cubicBezTo>
                <a:cubicBezTo>
                  <a:pt x="1819" y="293"/>
                  <a:pt x="1797" y="289"/>
                  <a:pt x="1758" y="285"/>
                </a:cubicBezTo>
                <a:cubicBezTo>
                  <a:pt x="1734" y="279"/>
                  <a:pt x="1711" y="276"/>
                  <a:pt x="1686" y="273"/>
                </a:cubicBezTo>
                <a:cubicBezTo>
                  <a:pt x="1657" y="263"/>
                  <a:pt x="1669" y="270"/>
                  <a:pt x="1650" y="257"/>
                </a:cubicBezTo>
                <a:cubicBezTo>
                  <a:pt x="1630" y="261"/>
                  <a:pt x="1610" y="254"/>
                  <a:pt x="1590" y="257"/>
                </a:cubicBezTo>
                <a:cubicBezTo>
                  <a:pt x="1567" y="256"/>
                  <a:pt x="1553" y="252"/>
                  <a:pt x="1530" y="249"/>
                </a:cubicBezTo>
                <a:cubicBezTo>
                  <a:pt x="1515" y="247"/>
                  <a:pt x="1490" y="250"/>
                  <a:pt x="1474" y="249"/>
                </a:cubicBezTo>
                <a:cubicBezTo>
                  <a:pt x="1354" y="243"/>
                  <a:pt x="1418" y="246"/>
                  <a:pt x="1282" y="241"/>
                </a:cubicBezTo>
                <a:cubicBezTo>
                  <a:pt x="1270" y="240"/>
                  <a:pt x="1258" y="236"/>
                  <a:pt x="1246" y="237"/>
                </a:cubicBezTo>
                <a:cubicBezTo>
                  <a:pt x="1241" y="237"/>
                  <a:pt x="1239" y="245"/>
                  <a:pt x="1234" y="245"/>
                </a:cubicBezTo>
                <a:cubicBezTo>
                  <a:pt x="1213" y="245"/>
                  <a:pt x="1192" y="229"/>
                  <a:pt x="1174" y="221"/>
                </a:cubicBezTo>
                <a:cubicBezTo>
                  <a:pt x="1150" y="210"/>
                  <a:pt x="1124" y="208"/>
                  <a:pt x="1098" y="205"/>
                </a:cubicBezTo>
                <a:cubicBezTo>
                  <a:pt x="1068" y="198"/>
                  <a:pt x="1039" y="187"/>
                  <a:pt x="1010" y="177"/>
                </a:cubicBezTo>
                <a:cubicBezTo>
                  <a:pt x="992" y="171"/>
                  <a:pt x="975" y="156"/>
                  <a:pt x="958" y="145"/>
                </a:cubicBezTo>
                <a:cubicBezTo>
                  <a:pt x="930" y="126"/>
                  <a:pt x="911" y="124"/>
                  <a:pt x="878" y="113"/>
                </a:cubicBezTo>
                <a:cubicBezTo>
                  <a:pt x="876" y="109"/>
                  <a:pt x="868" y="92"/>
                  <a:pt x="858" y="97"/>
                </a:cubicBezTo>
                <a:cubicBezTo>
                  <a:pt x="854" y="99"/>
                  <a:pt x="857" y="106"/>
                  <a:pt x="854" y="109"/>
                </a:cubicBezTo>
                <a:cubicBezTo>
                  <a:pt x="847" y="116"/>
                  <a:pt x="830" y="125"/>
                  <a:pt x="830" y="125"/>
                </a:cubicBezTo>
                <a:cubicBezTo>
                  <a:pt x="827" y="129"/>
                  <a:pt x="826" y="134"/>
                  <a:pt x="822" y="137"/>
                </a:cubicBezTo>
                <a:cubicBezTo>
                  <a:pt x="815" y="141"/>
                  <a:pt x="798" y="145"/>
                  <a:pt x="798" y="145"/>
                </a:cubicBezTo>
                <a:cubicBezTo>
                  <a:pt x="753" y="134"/>
                  <a:pt x="749" y="136"/>
                  <a:pt x="682" y="133"/>
                </a:cubicBezTo>
                <a:cubicBezTo>
                  <a:pt x="647" y="121"/>
                  <a:pt x="666" y="124"/>
                  <a:pt x="622" y="129"/>
                </a:cubicBezTo>
                <a:cubicBezTo>
                  <a:pt x="615" y="134"/>
                  <a:pt x="605" y="135"/>
                  <a:pt x="598" y="141"/>
                </a:cubicBezTo>
                <a:cubicBezTo>
                  <a:pt x="582" y="153"/>
                  <a:pt x="572" y="173"/>
                  <a:pt x="554" y="185"/>
                </a:cubicBezTo>
                <a:cubicBezTo>
                  <a:pt x="547" y="206"/>
                  <a:pt x="552" y="193"/>
                  <a:pt x="534" y="221"/>
                </a:cubicBezTo>
                <a:cubicBezTo>
                  <a:pt x="529" y="229"/>
                  <a:pt x="502" y="225"/>
                  <a:pt x="502" y="225"/>
                </a:cubicBezTo>
                <a:cubicBezTo>
                  <a:pt x="449" y="212"/>
                  <a:pt x="413" y="206"/>
                  <a:pt x="358" y="201"/>
                </a:cubicBezTo>
                <a:cubicBezTo>
                  <a:pt x="343" y="196"/>
                  <a:pt x="337" y="186"/>
                  <a:pt x="322" y="181"/>
                </a:cubicBezTo>
                <a:cubicBezTo>
                  <a:pt x="326" y="180"/>
                  <a:pt x="337" y="180"/>
                  <a:pt x="334" y="177"/>
                </a:cubicBezTo>
                <a:cubicBezTo>
                  <a:pt x="328" y="171"/>
                  <a:pt x="314" y="165"/>
                  <a:pt x="314" y="165"/>
                </a:cubicBezTo>
                <a:cubicBezTo>
                  <a:pt x="303" y="133"/>
                  <a:pt x="301" y="133"/>
                  <a:pt x="330" y="113"/>
                </a:cubicBezTo>
                <a:cubicBezTo>
                  <a:pt x="331" y="104"/>
                  <a:pt x="329" y="93"/>
                  <a:pt x="334" y="85"/>
                </a:cubicBezTo>
                <a:cubicBezTo>
                  <a:pt x="339" y="77"/>
                  <a:pt x="358" y="69"/>
                  <a:pt x="358" y="69"/>
                </a:cubicBezTo>
                <a:cubicBezTo>
                  <a:pt x="353" y="53"/>
                  <a:pt x="365" y="28"/>
                  <a:pt x="370" y="13"/>
                </a:cubicBezTo>
                <a:cubicBezTo>
                  <a:pt x="366" y="2"/>
                  <a:pt x="360" y="13"/>
                  <a:pt x="346" y="13"/>
                </a:cubicBezTo>
                <a:cubicBezTo>
                  <a:pt x="322" y="13"/>
                  <a:pt x="301" y="27"/>
                  <a:pt x="278" y="29"/>
                </a:cubicBezTo>
                <a:cubicBezTo>
                  <a:pt x="251" y="31"/>
                  <a:pt x="225" y="32"/>
                  <a:pt x="198" y="33"/>
                </a:cubicBezTo>
                <a:cubicBezTo>
                  <a:pt x="184" y="30"/>
                  <a:pt x="158" y="21"/>
                  <a:pt x="158" y="21"/>
                </a:cubicBezTo>
                <a:cubicBezTo>
                  <a:pt x="153" y="14"/>
                  <a:pt x="148" y="3"/>
                  <a:pt x="138" y="1"/>
                </a:cubicBezTo>
                <a:cubicBezTo>
                  <a:pt x="134" y="0"/>
                  <a:pt x="126" y="5"/>
                  <a:pt x="126" y="5"/>
                </a:cubicBezTo>
                <a:close/>
              </a:path>
            </a:pathLst>
          </a:custGeom>
          <a:solidFill>
            <a:srgbClr val="00FF00">
              <a:alpha val="50195"/>
            </a:srgb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74940" y="329684"/>
            <a:ext cx="8742363" cy="347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2075" tIns="46038" rIns="92075" bIns="46038">
            <a:spAutoFit/>
          </a:bodyPr>
          <a:lstStyle/>
          <a:p>
            <a:pPr marL="339725" indent="-339725">
              <a:buFont typeface="Wingdings" pitchFamily="2" charset="2"/>
              <a:buChar char="Ø"/>
              <a:defRPr/>
            </a:pPr>
            <a:r>
              <a:rPr lang="en-US" sz="2400" b="1" dirty="0"/>
              <a:t>The </a:t>
            </a:r>
            <a:r>
              <a:rPr lang="en-US" sz="2400" b="1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Ivanov</a:t>
            </a:r>
            <a:r>
              <a:rPr lang="en-US" sz="2400" b="1" dirty="0"/>
              <a:t> dynasty led early conquests . . .</a:t>
            </a:r>
            <a:br>
              <a:rPr lang="en-US" sz="2400" b="1" dirty="0"/>
            </a:br>
            <a:endParaRPr lang="en-US" sz="2400" b="1" dirty="0"/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lang="en-US" sz="2400" b="1" dirty="0"/>
              <a:t>First of </a:t>
            </a:r>
            <a:r>
              <a:rPr lang="en-US" sz="2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czars</a:t>
            </a:r>
            <a:br>
              <a:rPr lang="en-US" sz="2400" b="1" i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i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400" b="1" dirty="0"/>
              <a:t> (or tsars)</a:t>
            </a:r>
            <a:br>
              <a:rPr lang="en-US" sz="2400" b="1" dirty="0"/>
            </a:br>
            <a:endParaRPr lang="en-US" sz="2400" b="1" dirty="0"/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lang="en-US" sz="2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Ivan III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/>
              <a:t>(Great) (rule:</a:t>
            </a:r>
            <a:br>
              <a:rPr lang="en-US" sz="2400" b="1" dirty="0"/>
            </a:br>
            <a:r>
              <a:rPr lang="en-US" sz="2400" b="1" dirty="0"/>
              <a:t>1462-1505) ejected</a:t>
            </a:r>
            <a:br>
              <a:rPr lang="en-US" sz="2400" b="1" dirty="0"/>
            </a:br>
            <a:r>
              <a:rPr lang="en-US" sz="2400" b="1" dirty="0"/>
              <a:t>Tatars . . . </a:t>
            </a:r>
            <a:r>
              <a:rPr lang="en-US" sz="2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Ivan IV</a:t>
            </a:r>
            <a:br>
              <a:rPr lang="en-US" sz="2400" b="1" i="1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/>
              <a:t>Terrible) (1547-84) </a:t>
            </a:r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-201626" y="6345646"/>
            <a:ext cx="908090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marL="457200" indent="-457200" algn="ctr">
              <a:buFont typeface="Courier New" panose="02070309020205020404" pitchFamily="49" charset="0"/>
              <a:buChar char="o"/>
              <a:defRPr/>
            </a:pPr>
            <a:r>
              <a:rPr lang="en-US" sz="2400" b="1" u="sng" dirty="0">
                <a:solidFill>
                  <a:srgbClr val="FF0000"/>
                </a:solidFill>
              </a:rPr>
              <a:t>(Yakutsk</a:t>
            </a:r>
            <a:r>
              <a:rPr lang="en-US" sz="2400" b="1" dirty="0"/>
              <a:t> by 1632, </a:t>
            </a:r>
            <a:r>
              <a:rPr lang="en-US" sz="2400" b="1" dirty="0">
                <a:solidFill>
                  <a:srgbClr val="FF0000"/>
                </a:solidFill>
              </a:rPr>
              <a:t>Pacific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/>
              <a:t>by 1648 . . . Later czars) </a:t>
            </a: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89373" y="3926383"/>
            <a:ext cx="443230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lang="en-US" sz="2400" b="1" dirty="0"/>
              <a:t>Mainly </a:t>
            </a:r>
            <a:r>
              <a:rPr lang="en-US" sz="2400" b="1" u="sng" dirty="0"/>
              <a:t>northward</a:t>
            </a:r>
            <a:r>
              <a:rPr lang="en-US" sz="2400" b="1" dirty="0"/>
              <a:t> expansion and into </a:t>
            </a:r>
            <a:r>
              <a:rPr lang="en-US" sz="2400" b="1" u="sng" dirty="0">
                <a:solidFill>
                  <a:srgbClr val="FF0000"/>
                </a:solidFill>
              </a:rPr>
              <a:t>Siberia</a:t>
            </a:r>
            <a:r>
              <a:rPr lang="en-US" sz="2400" b="1" dirty="0"/>
              <a:t> . . . </a:t>
            </a:r>
            <a:r>
              <a:rPr lang="en-US" sz="2400" b="1" dirty="0">
                <a:solidFill>
                  <a:srgbClr val="99FF66"/>
                </a:solidFill>
              </a:rPr>
              <a:t> </a:t>
            </a:r>
            <a:endParaRPr lang="en-US" sz="2400" dirty="0"/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6203485" y="3170026"/>
            <a:ext cx="9271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CC3300"/>
                </a:solidFill>
                <a:latin typeface="Comic Sans MS" pitchFamily="66" charset="0"/>
              </a:rPr>
              <a:t>1462</a:t>
            </a:r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7182972" y="3054138"/>
            <a:ext cx="9271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CC3300"/>
                </a:solidFill>
                <a:latin typeface="Comic Sans MS" pitchFamily="66" charset="0"/>
              </a:rPr>
              <a:t>1533</a:t>
            </a:r>
          </a:p>
        </p:txBody>
      </p:sp>
      <p:sp>
        <p:nvSpPr>
          <p:cNvPr id="135182" name="Text Box 14"/>
          <p:cNvSpPr txBox="1">
            <a:spLocks noChangeArrowheads="1"/>
          </p:cNvSpPr>
          <p:nvPr/>
        </p:nvSpPr>
        <p:spPr bwMode="auto">
          <a:xfrm>
            <a:off x="5566897" y="4278101"/>
            <a:ext cx="9271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CC3300"/>
                </a:solidFill>
                <a:latin typeface="Comic Sans MS" pitchFamily="66" charset="0"/>
              </a:rPr>
              <a:t>1584</a:t>
            </a:r>
          </a:p>
        </p:txBody>
      </p:sp>
      <p:sp>
        <p:nvSpPr>
          <p:cNvPr id="135183" name="Line 15"/>
          <p:cNvSpPr>
            <a:spLocks noChangeShapeType="1"/>
          </p:cNvSpPr>
          <p:nvPr/>
        </p:nvSpPr>
        <p:spPr bwMode="auto">
          <a:xfrm flipH="1">
            <a:off x="5678022" y="3670088"/>
            <a:ext cx="615950" cy="511175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stealth" w="lg" len="lg"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5184" name="Line 16"/>
          <p:cNvSpPr>
            <a:spLocks noChangeShapeType="1"/>
          </p:cNvSpPr>
          <p:nvPr/>
        </p:nvSpPr>
        <p:spPr bwMode="auto">
          <a:xfrm>
            <a:off x="6305085" y="3679613"/>
            <a:ext cx="552450" cy="744538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stealth" w="lg" len="lg"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5185" name="Line 17"/>
          <p:cNvSpPr>
            <a:spLocks noChangeShapeType="1"/>
          </p:cNvSpPr>
          <p:nvPr/>
        </p:nvSpPr>
        <p:spPr bwMode="auto">
          <a:xfrm>
            <a:off x="6325722" y="3670088"/>
            <a:ext cx="1765300" cy="203200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stealth" w="lg" len="lg"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5186" name="Line 18"/>
          <p:cNvSpPr>
            <a:spLocks noChangeShapeType="1"/>
          </p:cNvSpPr>
          <p:nvPr/>
        </p:nvSpPr>
        <p:spPr bwMode="auto">
          <a:xfrm flipV="1">
            <a:off x="6594010" y="2511213"/>
            <a:ext cx="338137" cy="669925"/>
          </a:xfrm>
          <a:prstGeom prst="line">
            <a:avLst/>
          </a:prstGeom>
          <a:noFill/>
          <a:ln w="50800">
            <a:solidFill>
              <a:srgbClr val="CC3300"/>
            </a:solidFill>
            <a:round/>
            <a:headEnd type="none" w="sm" len="sm"/>
            <a:tailEnd type="stealth" w="lg" len="lg"/>
          </a:ln>
          <a:effectLst>
            <a:outerShdw dist="17961" dir="2700000" algn="ctr" rotWithShape="0">
              <a:srgbClr val="FFFF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5188" name="Text Box 20"/>
          <p:cNvSpPr txBox="1">
            <a:spLocks noChangeArrowheads="1"/>
          </p:cNvSpPr>
          <p:nvPr/>
        </p:nvSpPr>
        <p:spPr bwMode="auto">
          <a:xfrm>
            <a:off x="5262097" y="2622920"/>
            <a:ext cx="1595438" cy="8239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C3300"/>
                </a:solidFill>
                <a:latin typeface="Comic Sans MS" pitchFamily="66" charset="0"/>
              </a:rPr>
              <a:t>Muscovy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CC3300"/>
                </a:solidFill>
                <a:latin typeface="Comic Sans MS" pitchFamily="66" charset="0"/>
              </a:rPr>
              <a:t>(Moscow)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7226DE34-FCBD-4674-84EB-BCFED0C7BBBD}"/>
              </a:ext>
            </a:extLst>
          </p:cNvPr>
          <p:cNvSpPr txBox="1">
            <a:spLocks noChangeArrowheads="1"/>
          </p:cNvSpPr>
          <p:nvPr/>
        </p:nvSpPr>
        <p:spPr bwMode="auto">
          <a:xfrm rot="18614317">
            <a:off x="3996438" y="2578969"/>
            <a:ext cx="2056973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Polish-Lithuanian</a:t>
            </a:r>
          </a:p>
          <a:p>
            <a:pPr algn="ctr">
              <a:defRPr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Commonwealth</a:t>
            </a: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719573E1-E0CE-4FF1-A416-09C1BF6C9691}"/>
              </a:ext>
            </a:extLst>
          </p:cNvPr>
          <p:cNvSpPr txBox="1">
            <a:spLocks noChangeArrowheads="1"/>
          </p:cNvSpPr>
          <p:nvPr/>
        </p:nvSpPr>
        <p:spPr bwMode="auto">
          <a:xfrm rot="3023086">
            <a:off x="4319951" y="4625576"/>
            <a:ext cx="124906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Tatars/</a:t>
            </a:r>
          </a:p>
          <a:p>
            <a:pPr algn="ctr">
              <a:defRPr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Ottomans</a:t>
            </a:r>
          </a:p>
        </p:txBody>
      </p:sp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DF891C15-97E6-4AD0-AEE2-09E83C5B7A92}"/>
              </a:ext>
            </a:extLst>
          </p:cNvPr>
          <p:cNvSpPr txBox="1">
            <a:spLocks/>
          </p:cNvSpPr>
          <p:nvPr/>
        </p:nvSpPr>
        <p:spPr bwMode="auto">
          <a:xfrm>
            <a:off x="8191500" y="6306081"/>
            <a:ext cx="533400" cy="365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B723895A-4E45-4520-AC97-4ECA86290740}" type="slidenum"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8</a:t>
            </a:fld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(</a:t>
            </a:r>
            <a:fld id="{38FC9538-30DD-4F4E-9133-27B856EF1F1A}" type="slidenum">
              <a:rPr lang="en-US" smtClean="0"/>
              <a:pPr/>
              <a:t>9</a:t>
            </a:fld>
            <a:r>
              <a:rPr lang="en-US"/>
              <a:t>)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71739"/>
            <a:ext cx="576003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2075" tIns="46038" rIns="92075" bIns="46038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Expansion Toward </a:t>
            </a:r>
            <a:r>
              <a:rPr lang="en-US" sz="2400" b="1" i="1" u="sng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West</a:t>
            </a:r>
            <a:r>
              <a:rPr lang="en-US" sz="2400" b="1" dirty="0"/>
              <a:t> and </a:t>
            </a:r>
            <a:r>
              <a:rPr lang="en-US" sz="2400" b="1" i="1" u="sng" dirty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South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26255" y="1159655"/>
            <a:ext cx="4887913" cy="489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2075" tIns="46038" rIns="92075" bIns="46038">
            <a:spAutoFit/>
          </a:bodyPr>
          <a:lstStyle/>
          <a:p>
            <a:pPr marL="339725" indent="-339725">
              <a:buFont typeface="Wingdings" pitchFamily="2" charset="2"/>
              <a:buChar char="Ø"/>
              <a:defRPr/>
            </a:pPr>
            <a:r>
              <a:rPr lang="en-US" sz="2400" b="1" dirty="0"/>
              <a:t>Rise of </a:t>
            </a:r>
            <a:r>
              <a:rPr lang="en-US" sz="2400" b="1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Romanov</a:t>
            </a:r>
            <a:r>
              <a:rPr lang="en-US" sz="2400" b="1" dirty="0"/>
              <a:t> dynasty after collapse of Ivanov dynasty between 1584-1613 . . .</a:t>
            </a: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lang="en-US" sz="2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I</a:t>
            </a:r>
            <a:r>
              <a:rPr lang="en-US" sz="2400" b="1" dirty="0"/>
              <a:t> (the Great), who was the third Romanov and ruled from 1682-1725, led the charge . . . literally . . .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Exceptional curiosity about West . . . </a:t>
            </a:r>
            <a:r>
              <a:rPr lang="en-US" sz="2400" b="1" dirty="0">
                <a:solidFill>
                  <a:srgbClr val="FFC000"/>
                </a:solidFill>
              </a:rPr>
              <a:t>Grand Embassy</a:t>
            </a:r>
            <a:r>
              <a:rPr lang="en-US" sz="2400" b="1" dirty="0"/>
              <a:t> (1697) . . .  </a:t>
            </a:r>
          </a:p>
        </p:txBody>
      </p:sp>
      <p:pic>
        <p:nvPicPr>
          <p:cNvPr id="25617" name="Picture 17" descr="Peter-I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 l="3566" t="4340" r="52251" b="17554"/>
          <a:stretch>
            <a:fillRect/>
          </a:stretch>
        </p:blipFill>
        <p:spPr bwMode="auto">
          <a:xfrm>
            <a:off x="5441950" y="1471613"/>
            <a:ext cx="3340100" cy="4105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5453063" y="1427163"/>
            <a:ext cx="9747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0033"/>
                </a:solidFill>
                <a:latin typeface="Comic Sans MS" pitchFamily="66" charset="0"/>
              </a:rPr>
              <a:t>Peter</a:t>
            </a:r>
          </a:p>
        </p:txBody>
      </p:sp>
      <p:sp>
        <p:nvSpPr>
          <p:cNvPr id="80903" name="Text Box 19"/>
          <p:cNvSpPr txBox="1">
            <a:spLocks noChangeArrowheads="1"/>
          </p:cNvSpPr>
          <p:nvPr/>
        </p:nvSpPr>
        <p:spPr bwMode="auto">
          <a:xfrm>
            <a:off x="5419725" y="5765800"/>
            <a:ext cx="34591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000" dirty="0"/>
              <a:t>Adapted from R. Coughlan, </a:t>
            </a:r>
            <a:r>
              <a:rPr lang="en-US" sz="1000" i="1" dirty="0"/>
              <a:t>Elizabeth and Catherine</a:t>
            </a:r>
            <a:r>
              <a:rPr lang="en-US" sz="1000" dirty="0"/>
              <a:t> (New York:  Putnam, 1974).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18E47F51-7A32-46C9-B46C-1934910A168B}"/>
              </a:ext>
            </a:extLst>
          </p:cNvPr>
          <p:cNvSpPr txBox="1">
            <a:spLocks/>
          </p:cNvSpPr>
          <p:nvPr/>
        </p:nvSpPr>
        <p:spPr bwMode="auto">
          <a:xfrm>
            <a:off x="8095488" y="6351587"/>
            <a:ext cx="533400" cy="365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B723895A-4E45-4520-AC97-4ECA86290740}" type="slidenum">
              <a:rPr 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9</a:t>
            </a:fld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6699FF"/>
      </a:dk2>
      <a:lt2>
        <a:srgbClr val="FFFF00"/>
      </a:lt2>
      <a:accent1>
        <a:srgbClr val="FF9900"/>
      </a:accent1>
      <a:accent2>
        <a:srgbClr val="00FFFF"/>
      </a:accent2>
      <a:accent3>
        <a:srgbClr val="B8C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33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sm" len="sm"/>
          <a:tailEnd type="stealth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sm" len="sm"/>
          <a:tailEnd type="stealth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33525</TotalTime>
  <Words>2137</Words>
  <Application>Microsoft Office PowerPoint</Application>
  <PresentationFormat>On-screen Show (4:3)</PresentationFormat>
  <Paragraphs>269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Comic Sans MS</vt:lpstr>
      <vt:lpstr>Courier New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Preferred Customer</dc:creator>
  <cp:lastModifiedBy>Merrill Johnson</cp:lastModifiedBy>
  <cp:revision>788</cp:revision>
  <cp:lastPrinted>1999-02-20T13:30:45Z</cp:lastPrinted>
  <dcterms:created xsi:type="dcterms:W3CDTF">1998-01-14T12:38:30Z</dcterms:created>
  <dcterms:modified xsi:type="dcterms:W3CDTF">2022-03-10T15:12:56Z</dcterms:modified>
</cp:coreProperties>
</file>